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71" r:id="rId3"/>
    <p:sldId id="286" r:id="rId4"/>
    <p:sldId id="279" r:id="rId5"/>
    <p:sldId id="278" r:id="rId6"/>
    <p:sldId id="257" r:id="rId7"/>
    <p:sldId id="288" r:id="rId8"/>
    <p:sldId id="280" r:id="rId9"/>
    <p:sldId id="267" r:id="rId10"/>
    <p:sldId id="290" r:id="rId11"/>
    <p:sldId id="276" r:id="rId12"/>
    <p:sldId id="289" r:id="rId13"/>
    <p:sldId id="264" r:id="rId14"/>
    <p:sldId id="297" r:id="rId15"/>
    <p:sldId id="269" r:id="rId16"/>
    <p:sldId id="265" r:id="rId17"/>
    <p:sldId id="268" r:id="rId18"/>
    <p:sldId id="261" r:id="rId19"/>
    <p:sldId id="285" r:id="rId20"/>
    <p:sldId id="258" r:id="rId21"/>
    <p:sldId id="281" r:id="rId22"/>
    <p:sldId id="259" r:id="rId23"/>
    <p:sldId id="282" r:id="rId24"/>
    <p:sldId id="283" r:id="rId25"/>
    <p:sldId id="260" r:id="rId26"/>
    <p:sldId id="284" r:id="rId27"/>
    <p:sldId id="287" r:id="rId28"/>
    <p:sldId id="272" r:id="rId29"/>
    <p:sldId id="296" r:id="rId30"/>
    <p:sldId id="273" r:id="rId31"/>
    <p:sldId id="298" r:id="rId32"/>
    <p:sldId id="299" r:id="rId33"/>
    <p:sldId id="291" r:id="rId34"/>
    <p:sldId id="292" r:id="rId35"/>
    <p:sldId id="295" r:id="rId36"/>
    <p:sldId id="2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1DE"/>
    <a:srgbClr val="C8DFEF"/>
    <a:srgbClr val="D23085"/>
    <a:srgbClr val="3C5A98"/>
    <a:srgbClr val="0089C7"/>
    <a:srgbClr val="0086C4"/>
    <a:srgbClr val="36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7" autoAdjust="0"/>
    <p:restoredTop sz="94660"/>
  </p:normalViewPr>
  <p:slideViewPr>
    <p:cSldViewPr snapToGrid="0">
      <p:cViewPr>
        <p:scale>
          <a:sx n="62" d="100"/>
          <a:sy n="62" d="100"/>
        </p:scale>
        <p:origin x="930" y="444"/>
      </p:cViewPr>
      <p:guideLst/>
    </p:cSldViewPr>
  </p:slideViewPr>
  <p:notesTextViewPr>
    <p:cViewPr>
      <p:scale>
        <a:sx n="1" d="1"/>
        <a:sy n="1" d="1"/>
      </p:scale>
      <p:origin x="0" y="0"/>
    </p:cViewPr>
  </p:notesTextViewPr>
  <p:sorterViewPr>
    <p:cViewPr>
      <p:scale>
        <a:sx n="90" d="100"/>
        <a:sy n="90" d="100"/>
      </p:scale>
      <p:origin x="0" y="-174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37B84-BDF2-4FA7-9AAE-9E8C0EBBF1A4}"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F9AAD4A7-F0E7-459B-B874-15366490DEB5}">
      <dgm:prSet custT="1"/>
      <dgm:spPr/>
      <dgm:t>
        <a:bodyPr/>
        <a:lstStyle/>
        <a:p>
          <a:pPr marL="0" algn="ctr">
            <a:lnSpc>
              <a:spcPct val="100000"/>
            </a:lnSpc>
            <a:defRPr b="1"/>
          </a:pPr>
          <a:r>
            <a:rPr lang="en-AU" sz="2400" dirty="0">
              <a:latin typeface="Arial" panose="020B0604020202020204" pitchFamily="34" charset="0"/>
              <a:cs typeface="Arial" panose="020B0604020202020204" pitchFamily="34" charset="0"/>
            </a:rPr>
            <a:t>I’m not a Sci Comm professional. </a:t>
          </a:r>
        </a:p>
        <a:p>
          <a:pPr marL="0" indent="0" algn="l">
            <a:lnSpc>
              <a:spcPct val="100000"/>
            </a:lnSpc>
            <a:defRPr b="1"/>
          </a:pPr>
          <a:r>
            <a:rPr lang="en-AU" sz="1600" dirty="0">
              <a:latin typeface="Arial" panose="020B0604020202020204" pitchFamily="34" charset="0"/>
              <a:cs typeface="Arial" panose="020B0604020202020204" pitchFamily="34" charset="0"/>
            </a:rPr>
            <a:t>I’m sharing information that I have learned  from: </a:t>
          </a:r>
        </a:p>
        <a:p>
          <a:pPr marL="0" algn="l">
            <a:lnSpc>
              <a:spcPct val="100000"/>
            </a:lnSpc>
            <a:defRPr b="1"/>
          </a:pPr>
          <a:r>
            <a:rPr lang="en-AU" sz="1600" dirty="0">
              <a:latin typeface="Arial" panose="020B0604020202020204" pitchFamily="34" charset="0"/>
              <a:cs typeface="Arial" panose="020B0604020202020204" pitchFamily="34" charset="0"/>
            </a:rPr>
            <a:t>-- Workshops such as Superstars of STEM</a:t>
          </a:r>
        </a:p>
        <a:p>
          <a:pPr marL="179388" indent="-179388" algn="l">
            <a:lnSpc>
              <a:spcPct val="100000"/>
            </a:lnSpc>
            <a:defRPr b="1"/>
          </a:pPr>
          <a:r>
            <a:rPr lang="en-AU" sz="1600" dirty="0">
              <a:latin typeface="Arial" panose="020B0604020202020204" pitchFamily="34" charset="0"/>
              <a:cs typeface="Arial" panose="020B0604020202020204" pitchFamily="34" charset="0"/>
            </a:rPr>
            <a:t>-- Personal experiences like being the AGCC2018 social media manager </a:t>
          </a:r>
        </a:p>
        <a:p>
          <a:pPr marL="0" algn="l">
            <a:lnSpc>
              <a:spcPct val="100000"/>
            </a:lnSpc>
            <a:defRPr b="1"/>
          </a:pPr>
          <a:r>
            <a:rPr lang="en-AU" sz="1600" dirty="0">
              <a:latin typeface="Arial" panose="020B0604020202020204" pitchFamily="34" charset="0"/>
              <a:cs typeface="Arial" panose="020B0604020202020204" pitchFamily="34" charset="0"/>
            </a:rPr>
            <a:t>-- Reading studies and articles</a:t>
          </a:r>
        </a:p>
        <a:p>
          <a:pPr marL="179388" indent="-179388" algn="l">
            <a:lnSpc>
              <a:spcPct val="100000"/>
            </a:lnSpc>
            <a:defRPr b="1"/>
          </a:pPr>
          <a:r>
            <a:rPr lang="en-AU" sz="1600" dirty="0">
              <a:latin typeface="Arial" panose="020B0604020202020204" pitchFamily="34" charset="0"/>
              <a:cs typeface="Arial" panose="020B0604020202020204" pitchFamily="34" charset="0"/>
            </a:rPr>
            <a:t>-- Observing others who are effective Science Communicators </a:t>
          </a:r>
          <a:endParaRPr lang="en-US" sz="1600" dirty="0">
            <a:latin typeface="Arial" panose="020B0604020202020204" pitchFamily="34" charset="0"/>
            <a:cs typeface="Arial" panose="020B0604020202020204" pitchFamily="34" charset="0"/>
          </a:endParaRPr>
        </a:p>
      </dgm:t>
    </dgm:pt>
    <dgm:pt modelId="{BDAC30BB-F805-41B0-807A-51F7897A2FBF}" type="parTrans" cxnId="{9FFD5A15-BBC6-4812-BD96-1BD99E5E8F96}">
      <dgm:prSet/>
      <dgm:spPr/>
      <dgm:t>
        <a:bodyPr/>
        <a:lstStyle/>
        <a:p>
          <a:endParaRPr lang="en-US"/>
        </a:p>
      </dgm:t>
    </dgm:pt>
    <dgm:pt modelId="{3ECB5D38-6BA2-43FF-A51E-E639FE422C2A}" type="sibTrans" cxnId="{9FFD5A15-BBC6-4812-BD96-1BD99E5E8F96}">
      <dgm:prSet/>
      <dgm:spPr/>
      <dgm:t>
        <a:bodyPr/>
        <a:lstStyle/>
        <a:p>
          <a:endParaRPr lang="en-US"/>
        </a:p>
      </dgm:t>
    </dgm:pt>
    <dgm:pt modelId="{ADC1E757-C7AE-4FC3-BCE7-8D314499FFF3}">
      <dgm:prSet custT="1"/>
      <dgm:spPr/>
      <dgm:t>
        <a:bodyPr/>
        <a:lstStyle/>
        <a:p>
          <a:pPr>
            <a:lnSpc>
              <a:spcPct val="100000"/>
            </a:lnSpc>
            <a:defRPr b="1"/>
          </a:pPr>
          <a:r>
            <a:rPr lang="en-AU" sz="2800" dirty="0">
              <a:latin typeface="Arial" panose="020B0604020202020204" pitchFamily="34" charset="0"/>
              <a:cs typeface="Arial" panose="020B0604020202020204" pitchFamily="34" charset="0"/>
            </a:rPr>
            <a:t>Always follow your employer's social media policy</a:t>
          </a:r>
        </a:p>
      </dgm:t>
    </dgm:pt>
    <dgm:pt modelId="{B2810829-A3DA-4788-9A28-E14B6509E957}" type="parTrans" cxnId="{81F86F5E-20BE-4C32-A99B-D14277607A58}">
      <dgm:prSet/>
      <dgm:spPr/>
      <dgm:t>
        <a:bodyPr/>
        <a:lstStyle/>
        <a:p>
          <a:endParaRPr lang="en-US"/>
        </a:p>
      </dgm:t>
    </dgm:pt>
    <dgm:pt modelId="{5847581C-8E21-43CE-B381-218297A64C40}" type="sibTrans" cxnId="{81F86F5E-20BE-4C32-A99B-D14277607A58}">
      <dgm:prSet/>
      <dgm:spPr/>
      <dgm:t>
        <a:bodyPr/>
        <a:lstStyle/>
        <a:p>
          <a:endParaRPr lang="en-US"/>
        </a:p>
      </dgm:t>
    </dgm:pt>
    <dgm:pt modelId="{C1C1E1B1-F200-4F12-BE0D-5141BE6A469D}">
      <dgm:prSet custT="1"/>
      <dgm:spPr/>
      <dgm:t>
        <a:bodyPr/>
        <a:lstStyle/>
        <a:p>
          <a:pPr marL="0" algn="ctr">
            <a:lnSpc>
              <a:spcPct val="100000"/>
            </a:lnSpc>
            <a:defRPr b="1"/>
          </a:pPr>
          <a:r>
            <a:rPr lang="en-AU" sz="2700" dirty="0">
              <a:latin typeface="Arial" panose="020B0604020202020204" pitchFamily="34" charset="0"/>
              <a:cs typeface="Arial" panose="020B0604020202020204" pitchFamily="34" charset="0"/>
            </a:rPr>
            <a:t>Rules for the webinar</a:t>
          </a:r>
        </a:p>
        <a:p>
          <a:pPr marL="538163" indent="0" algn="l">
            <a:lnSpc>
              <a:spcPct val="100000"/>
            </a:lnSpc>
            <a:defRPr b="1"/>
          </a:pPr>
          <a:r>
            <a:rPr lang="en-AU" sz="2000" dirty="0">
              <a:latin typeface="Arial" panose="020B0604020202020204" pitchFamily="34" charset="0"/>
              <a:cs typeface="Arial" panose="020B0604020202020204" pitchFamily="34" charset="0"/>
            </a:rPr>
            <a:t>-- Live tweet using </a:t>
          </a:r>
          <a:r>
            <a:rPr lang="en-AU" sz="2000" dirty="0">
              <a:solidFill>
                <a:srgbClr val="FF0000"/>
              </a:solidFill>
              <a:latin typeface="Arial" panose="020B0604020202020204" pitchFamily="34" charset="0"/>
              <a:cs typeface="Arial" panose="020B0604020202020204" pitchFamily="34" charset="0"/>
            </a:rPr>
            <a:t>#VirtualGESSS</a:t>
          </a:r>
        </a:p>
        <a:p>
          <a:pPr marL="538163" indent="0" algn="l">
            <a:lnSpc>
              <a:spcPct val="100000"/>
            </a:lnSpc>
            <a:defRPr b="1"/>
          </a:pPr>
          <a:r>
            <a:rPr lang="en-AU" sz="2000" dirty="0">
              <a:latin typeface="Arial" panose="020B0604020202020204" pitchFamily="34" charset="0"/>
              <a:cs typeface="Arial" panose="020B0604020202020204" pitchFamily="34" charset="0"/>
            </a:rPr>
            <a:t>-- Polls </a:t>
          </a:r>
        </a:p>
        <a:p>
          <a:pPr marL="538163" indent="0" algn="l">
            <a:lnSpc>
              <a:spcPct val="100000"/>
            </a:lnSpc>
            <a:defRPr b="1"/>
          </a:pPr>
          <a:r>
            <a:rPr lang="en-AU" sz="2000" dirty="0">
              <a:latin typeface="Arial" panose="020B0604020202020204" pitchFamily="34" charset="0"/>
              <a:cs typeface="Arial" panose="020B0604020202020204" pitchFamily="34" charset="0"/>
            </a:rPr>
            <a:t>-- Use the comments to share your tips</a:t>
          </a:r>
        </a:p>
        <a:p>
          <a:pPr marL="538163" indent="0" algn="l">
            <a:lnSpc>
              <a:spcPct val="100000"/>
            </a:lnSpc>
            <a:defRPr b="1"/>
          </a:pPr>
          <a:r>
            <a:rPr lang="en-AU" sz="2000" dirty="0">
              <a:latin typeface="Arial" panose="020B0604020202020204" pitchFamily="34" charset="0"/>
              <a:cs typeface="Arial" panose="020B0604020202020204" pitchFamily="34" charset="0"/>
            </a:rPr>
            <a:t>-- Q&amp;A at the end</a:t>
          </a:r>
        </a:p>
        <a:p>
          <a:pPr marL="538163" indent="0" algn="l">
            <a:lnSpc>
              <a:spcPct val="100000"/>
            </a:lnSpc>
            <a:defRPr b="1"/>
          </a:pPr>
          <a:endParaRPr lang="en-AU" sz="2000" dirty="0">
            <a:latin typeface="Arial" panose="020B0604020202020204" pitchFamily="34" charset="0"/>
            <a:cs typeface="Arial" panose="020B0604020202020204" pitchFamily="34" charset="0"/>
          </a:endParaRPr>
        </a:p>
        <a:p>
          <a:pPr marL="538163" indent="0" algn="l">
            <a:lnSpc>
              <a:spcPct val="100000"/>
            </a:lnSpc>
            <a:defRPr b="1"/>
          </a:pPr>
          <a:endParaRPr lang="en-US" sz="2000" dirty="0">
            <a:latin typeface="Arial" panose="020B0604020202020204" pitchFamily="34" charset="0"/>
            <a:cs typeface="Arial" panose="020B0604020202020204" pitchFamily="34" charset="0"/>
          </a:endParaRPr>
        </a:p>
      </dgm:t>
    </dgm:pt>
    <dgm:pt modelId="{9B73C842-6084-4514-A346-ECC202DF5ACB}" type="parTrans" cxnId="{7C88FB7A-8105-494E-8D0C-E07DA0C9DAFB}">
      <dgm:prSet/>
      <dgm:spPr/>
      <dgm:t>
        <a:bodyPr/>
        <a:lstStyle/>
        <a:p>
          <a:endParaRPr lang="en-US"/>
        </a:p>
      </dgm:t>
    </dgm:pt>
    <dgm:pt modelId="{7FA28014-B5C2-4E7E-9483-A69CA2B2B853}" type="sibTrans" cxnId="{7C88FB7A-8105-494E-8D0C-E07DA0C9DAFB}">
      <dgm:prSet/>
      <dgm:spPr/>
      <dgm:t>
        <a:bodyPr/>
        <a:lstStyle/>
        <a:p>
          <a:endParaRPr lang="en-US"/>
        </a:p>
      </dgm:t>
    </dgm:pt>
    <dgm:pt modelId="{7CC56965-9815-4FEB-B11A-6B9D1615DC3F}" type="pres">
      <dgm:prSet presAssocID="{EBB37B84-BDF2-4FA7-9AAE-9E8C0EBBF1A4}" presName="root" presStyleCnt="0">
        <dgm:presLayoutVars>
          <dgm:dir/>
          <dgm:resizeHandles val="exact"/>
        </dgm:presLayoutVars>
      </dgm:prSet>
      <dgm:spPr/>
    </dgm:pt>
    <dgm:pt modelId="{DCBBE2A6-B8DF-45CA-A329-BDB46A65D235}" type="pres">
      <dgm:prSet presAssocID="{F9AAD4A7-F0E7-459B-B874-15366490DEB5}" presName="compNode" presStyleCnt="0"/>
      <dgm:spPr/>
    </dgm:pt>
    <dgm:pt modelId="{0B87ADD8-9002-4160-BC9F-5BB0D811AC6F}" type="pres">
      <dgm:prSet presAssocID="{F9AAD4A7-F0E7-459B-B874-15366490DEB5}" presName="iconRect" presStyleLbl="node1" presStyleIdx="0" presStyleCnt="3" custScaleX="179046" custScaleY="161810" custLinFactNeighborX="-2465" custLinFactNeighborY="-67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ort Balls"/>
        </a:ext>
      </dgm:extLst>
    </dgm:pt>
    <dgm:pt modelId="{33A85EAC-3667-4ACC-9704-CD645050429E}" type="pres">
      <dgm:prSet presAssocID="{F9AAD4A7-F0E7-459B-B874-15366490DEB5}" presName="iconSpace" presStyleCnt="0"/>
      <dgm:spPr/>
    </dgm:pt>
    <dgm:pt modelId="{37A6E604-F869-4823-8FDE-2DA6DCE5DB87}" type="pres">
      <dgm:prSet presAssocID="{F9AAD4A7-F0E7-459B-B874-15366490DEB5}" presName="parTx" presStyleLbl="revTx" presStyleIdx="0" presStyleCnt="6" custLinFactNeighborX="6378" custLinFactNeighborY="3595">
        <dgm:presLayoutVars>
          <dgm:chMax val="0"/>
          <dgm:chPref val="0"/>
        </dgm:presLayoutVars>
      </dgm:prSet>
      <dgm:spPr/>
    </dgm:pt>
    <dgm:pt modelId="{3C6E2A80-FAE0-4275-AF6F-0B4FFB81EAA4}" type="pres">
      <dgm:prSet presAssocID="{F9AAD4A7-F0E7-459B-B874-15366490DEB5}" presName="txSpace" presStyleCnt="0"/>
      <dgm:spPr/>
    </dgm:pt>
    <dgm:pt modelId="{05C54482-5968-46C1-B9AA-94080D08292B}" type="pres">
      <dgm:prSet presAssocID="{F9AAD4A7-F0E7-459B-B874-15366490DEB5}" presName="desTx" presStyleLbl="revTx" presStyleIdx="1" presStyleCnt="6">
        <dgm:presLayoutVars/>
      </dgm:prSet>
      <dgm:spPr/>
    </dgm:pt>
    <dgm:pt modelId="{A8153114-D1A1-4EC1-B617-5BF5D22EB5C2}" type="pres">
      <dgm:prSet presAssocID="{3ECB5D38-6BA2-43FF-A51E-E639FE422C2A}" presName="sibTrans" presStyleCnt="0"/>
      <dgm:spPr/>
    </dgm:pt>
    <dgm:pt modelId="{3A4A2082-4E1E-48E1-BA1C-D6458B4A5605}" type="pres">
      <dgm:prSet presAssocID="{ADC1E757-C7AE-4FC3-BCE7-8D314499FFF3}" presName="compNode" presStyleCnt="0"/>
      <dgm:spPr/>
    </dgm:pt>
    <dgm:pt modelId="{80D36264-6AED-45CB-9B29-5229EE8B2FAC}" type="pres">
      <dgm:prSet presAssocID="{ADC1E757-C7AE-4FC3-BCE7-8D314499FFF3}" presName="iconRect" presStyleLbl="node1" presStyleIdx="1" presStyleCnt="3" custScaleX="175526" custScaleY="175526" custLinFactNeighborX="0" custLinFactNeighborY="1085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07E407AC-9674-4663-98F9-7462F53B2F41}" type="pres">
      <dgm:prSet presAssocID="{ADC1E757-C7AE-4FC3-BCE7-8D314499FFF3}" presName="iconSpace" presStyleCnt="0"/>
      <dgm:spPr/>
    </dgm:pt>
    <dgm:pt modelId="{0C98B257-09FE-4309-BD55-3BA4E15527F6}" type="pres">
      <dgm:prSet presAssocID="{ADC1E757-C7AE-4FC3-BCE7-8D314499FFF3}" presName="parTx" presStyleLbl="revTx" presStyleIdx="2" presStyleCnt="6" custLinFactNeighborX="1727" custLinFactNeighborY="10589">
        <dgm:presLayoutVars>
          <dgm:chMax val="0"/>
          <dgm:chPref val="0"/>
        </dgm:presLayoutVars>
      </dgm:prSet>
      <dgm:spPr/>
    </dgm:pt>
    <dgm:pt modelId="{CC0FEE50-7BC2-4ED9-807B-29FB067991BB}" type="pres">
      <dgm:prSet presAssocID="{ADC1E757-C7AE-4FC3-BCE7-8D314499FFF3}" presName="txSpace" presStyleCnt="0"/>
      <dgm:spPr/>
    </dgm:pt>
    <dgm:pt modelId="{4AC85448-410E-4654-B58E-533CC44E8330}" type="pres">
      <dgm:prSet presAssocID="{ADC1E757-C7AE-4FC3-BCE7-8D314499FFF3}" presName="desTx" presStyleLbl="revTx" presStyleIdx="3" presStyleCnt="6">
        <dgm:presLayoutVars/>
      </dgm:prSet>
      <dgm:spPr/>
    </dgm:pt>
    <dgm:pt modelId="{4175A864-D0FF-43C9-9B14-44622EF7488D}" type="pres">
      <dgm:prSet presAssocID="{5847581C-8E21-43CE-B381-218297A64C40}" presName="sibTrans" presStyleCnt="0"/>
      <dgm:spPr/>
    </dgm:pt>
    <dgm:pt modelId="{FE6F17A8-118A-4183-BD38-784622533C5E}" type="pres">
      <dgm:prSet presAssocID="{C1C1E1B1-F200-4F12-BE0D-5141BE6A469D}" presName="compNode" presStyleCnt="0"/>
      <dgm:spPr/>
    </dgm:pt>
    <dgm:pt modelId="{142D23C5-3DBC-46E8-BDEC-A2B636C29D9E}" type="pres">
      <dgm:prSet presAssocID="{C1C1E1B1-F200-4F12-BE0D-5141BE6A469D}" presName="iconRect" presStyleLbl="node1" presStyleIdx="2" presStyleCnt="3" custScaleX="182009" custScaleY="218943" custLinFactNeighborY="789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CE01B700-A61A-401E-A1E1-5075F86659FE}" type="pres">
      <dgm:prSet presAssocID="{C1C1E1B1-F200-4F12-BE0D-5141BE6A469D}" presName="iconSpace" presStyleCnt="0"/>
      <dgm:spPr/>
    </dgm:pt>
    <dgm:pt modelId="{3D4B2BB0-6542-4045-8F3B-56BEF0DCAB3D}" type="pres">
      <dgm:prSet presAssocID="{C1C1E1B1-F200-4F12-BE0D-5141BE6A469D}" presName="parTx" presStyleLbl="revTx" presStyleIdx="4" presStyleCnt="6" custLinFactNeighborX="345" custLinFactNeighborY="170">
        <dgm:presLayoutVars>
          <dgm:chMax val="0"/>
          <dgm:chPref val="0"/>
        </dgm:presLayoutVars>
      </dgm:prSet>
      <dgm:spPr/>
    </dgm:pt>
    <dgm:pt modelId="{E089AFD2-6DD4-46F6-B3DF-AD1581903136}" type="pres">
      <dgm:prSet presAssocID="{C1C1E1B1-F200-4F12-BE0D-5141BE6A469D}" presName="txSpace" presStyleCnt="0"/>
      <dgm:spPr/>
    </dgm:pt>
    <dgm:pt modelId="{ACE6564C-62E8-47AA-ABFD-C5C3A92BA65D}" type="pres">
      <dgm:prSet presAssocID="{C1C1E1B1-F200-4F12-BE0D-5141BE6A469D}" presName="desTx" presStyleLbl="revTx" presStyleIdx="5" presStyleCnt="6">
        <dgm:presLayoutVars/>
      </dgm:prSet>
      <dgm:spPr/>
    </dgm:pt>
  </dgm:ptLst>
  <dgm:cxnLst>
    <dgm:cxn modelId="{AD0CBA00-C094-4489-923C-E7D4D982AE81}" type="presOf" srcId="{F9AAD4A7-F0E7-459B-B874-15366490DEB5}" destId="{37A6E604-F869-4823-8FDE-2DA6DCE5DB87}" srcOrd="0" destOrd="0" presId="urn:microsoft.com/office/officeart/2018/5/layout/CenteredIconLabelDescriptionList"/>
    <dgm:cxn modelId="{9FFD5A15-BBC6-4812-BD96-1BD99E5E8F96}" srcId="{EBB37B84-BDF2-4FA7-9AAE-9E8C0EBBF1A4}" destId="{F9AAD4A7-F0E7-459B-B874-15366490DEB5}" srcOrd="0" destOrd="0" parTransId="{BDAC30BB-F805-41B0-807A-51F7897A2FBF}" sibTransId="{3ECB5D38-6BA2-43FF-A51E-E639FE422C2A}"/>
    <dgm:cxn modelId="{6F315B3E-BD68-4E4A-9622-A8EB93416EBA}" type="presOf" srcId="{EBB37B84-BDF2-4FA7-9AAE-9E8C0EBBF1A4}" destId="{7CC56965-9815-4FEB-B11A-6B9D1615DC3F}" srcOrd="0" destOrd="0" presId="urn:microsoft.com/office/officeart/2018/5/layout/CenteredIconLabelDescriptionList"/>
    <dgm:cxn modelId="{81F86F5E-20BE-4C32-A99B-D14277607A58}" srcId="{EBB37B84-BDF2-4FA7-9AAE-9E8C0EBBF1A4}" destId="{ADC1E757-C7AE-4FC3-BCE7-8D314499FFF3}" srcOrd="1" destOrd="0" parTransId="{B2810829-A3DA-4788-9A28-E14B6509E957}" sibTransId="{5847581C-8E21-43CE-B381-218297A64C40}"/>
    <dgm:cxn modelId="{567C186A-9E91-4AB1-96D9-C578456D3E31}" type="presOf" srcId="{C1C1E1B1-F200-4F12-BE0D-5141BE6A469D}" destId="{3D4B2BB0-6542-4045-8F3B-56BEF0DCAB3D}" srcOrd="0" destOrd="0" presId="urn:microsoft.com/office/officeart/2018/5/layout/CenteredIconLabelDescriptionList"/>
    <dgm:cxn modelId="{DB943376-9065-481A-84FB-9DDD3E236152}" type="presOf" srcId="{ADC1E757-C7AE-4FC3-BCE7-8D314499FFF3}" destId="{0C98B257-09FE-4309-BD55-3BA4E15527F6}" srcOrd="0" destOrd="0" presId="urn:microsoft.com/office/officeart/2018/5/layout/CenteredIconLabelDescriptionList"/>
    <dgm:cxn modelId="{7C88FB7A-8105-494E-8D0C-E07DA0C9DAFB}" srcId="{EBB37B84-BDF2-4FA7-9AAE-9E8C0EBBF1A4}" destId="{C1C1E1B1-F200-4F12-BE0D-5141BE6A469D}" srcOrd="2" destOrd="0" parTransId="{9B73C842-6084-4514-A346-ECC202DF5ACB}" sibTransId="{7FA28014-B5C2-4E7E-9483-A69CA2B2B853}"/>
    <dgm:cxn modelId="{E10DDD53-0207-4F53-8B7F-A11780AF876E}" type="presParOf" srcId="{7CC56965-9815-4FEB-B11A-6B9D1615DC3F}" destId="{DCBBE2A6-B8DF-45CA-A329-BDB46A65D235}" srcOrd="0" destOrd="0" presId="urn:microsoft.com/office/officeart/2018/5/layout/CenteredIconLabelDescriptionList"/>
    <dgm:cxn modelId="{2A33AC4D-F1F2-47EC-9E36-F91E849BD261}" type="presParOf" srcId="{DCBBE2A6-B8DF-45CA-A329-BDB46A65D235}" destId="{0B87ADD8-9002-4160-BC9F-5BB0D811AC6F}" srcOrd="0" destOrd="0" presId="urn:microsoft.com/office/officeart/2018/5/layout/CenteredIconLabelDescriptionList"/>
    <dgm:cxn modelId="{D1227A80-6B81-4A9A-AD98-B7135ADA35B4}" type="presParOf" srcId="{DCBBE2A6-B8DF-45CA-A329-BDB46A65D235}" destId="{33A85EAC-3667-4ACC-9704-CD645050429E}" srcOrd="1" destOrd="0" presId="urn:microsoft.com/office/officeart/2018/5/layout/CenteredIconLabelDescriptionList"/>
    <dgm:cxn modelId="{24AF751E-9D88-4E78-AFE4-F86923C90332}" type="presParOf" srcId="{DCBBE2A6-B8DF-45CA-A329-BDB46A65D235}" destId="{37A6E604-F869-4823-8FDE-2DA6DCE5DB87}" srcOrd="2" destOrd="0" presId="urn:microsoft.com/office/officeart/2018/5/layout/CenteredIconLabelDescriptionList"/>
    <dgm:cxn modelId="{FB8AC47A-6860-456B-A5DB-907651558081}" type="presParOf" srcId="{DCBBE2A6-B8DF-45CA-A329-BDB46A65D235}" destId="{3C6E2A80-FAE0-4275-AF6F-0B4FFB81EAA4}" srcOrd="3" destOrd="0" presId="urn:microsoft.com/office/officeart/2018/5/layout/CenteredIconLabelDescriptionList"/>
    <dgm:cxn modelId="{D6F28001-95E0-47E4-869C-5D0F2C5F28C5}" type="presParOf" srcId="{DCBBE2A6-B8DF-45CA-A329-BDB46A65D235}" destId="{05C54482-5968-46C1-B9AA-94080D08292B}" srcOrd="4" destOrd="0" presId="urn:microsoft.com/office/officeart/2018/5/layout/CenteredIconLabelDescriptionList"/>
    <dgm:cxn modelId="{CBC3B826-766B-44B1-A5ED-7D03D72FF648}" type="presParOf" srcId="{7CC56965-9815-4FEB-B11A-6B9D1615DC3F}" destId="{A8153114-D1A1-4EC1-B617-5BF5D22EB5C2}" srcOrd="1" destOrd="0" presId="urn:microsoft.com/office/officeart/2018/5/layout/CenteredIconLabelDescriptionList"/>
    <dgm:cxn modelId="{CCB6482A-4DDA-4401-9F29-B7F7B343AE12}" type="presParOf" srcId="{7CC56965-9815-4FEB-B11A-6B9D1615DC3F}" destId="{3A4A2082-4E1E-48E1-BA1C-D6458B4A5605}" srcOrd="2" destOrd="0" presId="urn:microsoft.com/office/officeart/2018/5/layout/CenteredIconLabelDescriptionList"/>
    <dgm:cxn modelId="{56384D8C-A87E-4323-B1F4-A26B41DD6E82}" type="presParOf" srcId="{3A4A2082-4E1E-48E1-BA1C-D6458B4A5605}" destId="{80D36264-6AED-45CB-9B29-5229EE8B2FAC}" srcOrd="0" destOrd="0" presId="urn:microsoft.com/office/officeart/2018/5/layout/CenteredIconLabelDescriptionList"/>
    <dgm:cxn modelId="{A89F38DF-E388-4612-8EF1-AE2F62F8470C}" type="presParOf" srcId="{3A4A2082-4E1E-48E1-BA1C-D6458B4A5605}" destId="{07E407AC-9674-4663-98F9-7462F53B2F41}" srcOrd="1" destOrd="0" presId="urn:microsoft.com/office/officeart/2018/5/layout/CenteredIconLabelDescriptionList"/>
    <dgm:cxn modelId="{4CDA1870-6D92-4B0D-940D-CFCE16FFB6FA}" type="presParOf" srcId="{3A4A2082-4E1E-48E1-BA1C-D6458B4A5605}" destId="{0C98B257-09FE-4309-BD55-3BA4E15527F6}" srcOrd="2" destOrd="0" presId="urn:microsoft.com/office/officeart/2018/5/layout/CenteredIconLabelDescriptionList"/>
    <dgm:cxn modelId="{236B492F-7CED-4B22-8B2C-58663586FDDE}" type="presParOf" srcId="{3A4A2082-4E1E-48E1-BA1C-D6458B4A5605}" destId="{CC0FEE50-7BC2-4ED9-807B-29FB067991BB}" srcOrd="3" destOrd="0" presId="urn:microsoft.com/office/officeart/2018/5/layout/CenteredIconLabelDescriptionList"/>
    <dgm:cxn modelId="{DD2C87EE-88EF-4424-9887-1F6E1DCAE67F}" type="presParOf" srcId="{3A4A2082-4E1E-48E1-BA1C-D6458B4A5605}" destId="{4AC85448-410E-4654-B58E-533CC44E8330}" srcOrd="4" destOrd="0" presId="urn:microsoft.com/office/officeart/2018/5/layout/CenteredIconLabelDescriptionList"/>
    <dgm:cxn modelId="{A5A6E692-8D9E-4496-A493-B24B5E01C689}" type="presParOf" srcId="{7CC56965-9815-4FEB-B11A-6B9D1615DC3F}" destId="{4175A864-D0FF-43C9-9B14-44622EF7488D}" srcOrd="3" destOrd="0" presId="urn:microsoft.com/office/officeart/2018/5/layout/CenteredIconLabelDescriptionList"/>
    <dgm:cxn modelId="{2F0B07BD-09D3-4566-AC79-29CF60729239}" type="presParOf" srcId="{7CC56965-9815-4FEB-B11A-6B9D1615DC3F}" destId="{FE6F17A8-118A-4183-BD38-784622533C5E}" srcOrd="4" destOrd="0" presId="urn:microsoft.com/office/officeart/2018/5/layout/CenteredIconLabelDescriptionList"/>
    <dgm:cxn modelId="{A03B6E45-7C16-4678-B561-87F2C6389113}" type="presParOf" srcId="{FE6F17A8-118A-4183-BD38-784622533C5E}" destId="{142D23C5-3DBC-46E8-BDEC-A2B636C29D9E}" srcOrd="0" destOrd="0" presId="urn:microsoft.com/office/officeart/2018/5/layout/CenteredIconLabelDescriptionList"/>
    <dgm:cxn modelId="{41E3FEE5-7474-4404-8668-5E6EF23E7FF9}" type="presParOf" srcId="{FE6F17A8-118A-4183-BD38-784622533C5E}" destId="{CE01B700-A61A-401E-A1E1-5075F86659FE}" srcOrd="1" destOrd="0" presId="urn:microsoft.com/office/officeart/2018/5/layout/CenteredIconLabelDescriptionList"/>
    <dgm:cxn modelId="{556787B5-6753-408A-A06F-39932E21B7FF}" type="presParOf" srcId="{FE6F17A8-118A-4183-BD38-784622533C5E}" destId="{3D4B2BB0-6542-4045-8F3B-56BEF0DCAB3D}" srcOrd="2" destOrd="0" presId="urn:microsoft.com/office/officeart/2018/5/layout/CenteredIconLabelDescriptionList"/>
    <dgm:cxn modelId="{75EEB2E2-D93E-477C-BAAF-36DA70A2E743}" type="presParOf" srcId="{FE6F17A8-118A-4183-BD38-784622533C5E}" destId="{E089AFD2-6DD4-46F6-B3DF-AD1581903136}" srcOrd="3" destOrd="0" presId="urn:microsoft.com/office/officeart/2018/5/layout/CenteredIconLabelDescriptionList"/>
    <dgm:cxn modelId="{5C8A0679-6255-4344-BB5E-36218EE3F232}" type="presParOf" srcId="{FE6F17A8-118A-4183-BD38-784622533C5E}" destId="{ACE6564C-62E8-47AA-ABFD-C5C3A92BA65D}"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7ADD8-9002-4160-BC9F-5BB0D811AC6F}">
      <dsp:nvSpPr>
        <dsp:cNvPr id="0" name=""/>
        <dsp:cNvSpPr/>
      </dsp:nvSpPr>
      <dsp:spPr>
        <a:xfrm>
          <a:off x="631082" y="49277"/>
          <a:ext cx="2168900" cy="1960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6E604-F869-4823-8FDE-2DA6DCE5DB87}">
      <dsp:nvSpPr>
        <dsp:cNvPr id="0" name=""/>
        <dsp:cNvSpPr/>
      </dsp:nvSpPr>
      <dsp:spPr>
        <a:xfrm>
          <a:off x="235616" y="2081361"/>
          <a:ext cx="3461042" cy="377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algn="ctr" defTabSz="1066800">
            <a:lnSpc>
              <a:spcPct val="100000"/>
            </a:lnSpc>
            <a:spcBef>
              <a:spcPct val="0"/>
            </a:spcBef>
            <a:spcAft>
              <a:spcPct val="35000"/>
            </a:spcAft>
            <a:buNone/>
            <a:defRPr b="1"/>
          </a:pPr>
          <a:r>
            <a:rPr lang="en-AU" sz="2400" kern="1200" dirty="0">
              <a:latin typeface="Arial" panose="020B0604020202020204" pitchFamily="34" charset="0"/>
              <a:cs typeface="Arial" panose="020B0604020202020204" pitchFamily="34" charset="0"/>
            </a:rPr>
            <a:t>I’m not a Sci Comm professional. </a:t>
          </a:r>
        </a:p>
        <a:p>
          <a:pPr marL="0" lvl="0" indent="0" algn="l" defTabSz="1066800">
            <a:lnSpc>
              <a:spcPct val="100000"/>
            </a:lnSpc>
            <a:spcBef>
              <a:spcPct val="0"/>
            </a:spcBef>
            <a:spcAft>
              <a:spcPct val="35000"/>
            </a:spcAft>
            <a:buNone/>
            <a:defRPr b="1"/>
          </a:pPr>
          <a:r>
            <a:rPr lang="en-AU" sz="1600" kern="1200" dirty="0">
              <a:latin typeface="Arial" panose="020B0604020202020204" pitchFamily="34" charset="0"/>
              <a:cs typeface="Arial" panose="020B0604020202020204" pitchFamily="34" charset="0"/>
            </a:rPr>
            <a:t>I’m sharing information that I have learned  from: </a:t>
          </a:r>
        </a:p>
        <a:p>
          <a:pPr marL="0" lvl="0" algn="l" defTabSz="1066800">
            <a:lnSpc>
              <a:spcPct val="100000"/>
            </a:lnSpc>
            <a:spcBef>
              <a:spcPct val="0"/>
            </a:spcBef>
            <a:spcAft>
              <a:spcPct val="35000"/>
            </a:spcAft>
            <a:buNone/>
            <a:defRPr b="1"/>
          </a:pPr>
          <a:r>
            <a:rPr lang="en-AU" sz="1600" kern="1200" dirty="0">
              <a:latin typeface="Arial" panose="020B0604020202020204" pitchFamily="34" charset="0"/>
              <a:cs typeface="Arial" panose="020B0604020202020204" pitchFamily="34" charset="0"/>
            </a:rPr>
            <a:t>-- Workshops such as Superstars of STEM</a:t>
          </a:r>
        </a:p>
        <a:p>
          <a:pPr marL="179388" lvl="0" indent="-179388" algn="l" defTabSz="1066800">
            <a:lnSpc>
              <a:spcPct val="100000"/>
            </a:lnSpc>
            <a:spcBef>
              <a:spcPct val="0"/>
            </a:spcBef>
            <a:spcAft>
              <a:spcPct val="35000"/>
            </a:spcAft>
            <a:buNone/>
            <a:defRPr b="1"/>
          </a:pPr>
          <a:r>
            <a:rPr lang="en-AU" sz="1600" kern="1200" dirty="0">
              <a:latin typeface="Arial" panose="020B0604020202020204" pitchFamily="34" charset="0"/>
              <a:cs typeface="Arial" panose="020B0604020202020204" pitchFamily="34" charset="0"/>
            </a:rPr>
            <a:t>-- Personal experiences like being the AGCC2018 social media manager </a:t>
          </a:r>
        </a:p>
        <a:p>
          <a:pPr marL="0" lvl="0" algn="l" defTabSz="1066800">
            <a:lnSpc>
              <a:spcPct val="100000"/>
            </a:lnSpc>
            <a:spcBef>
              <a:spcPct val="0"/>
            </a:spcBef>
            <a:spcAft>
              <a:spcPct val="35000"/>
            </a:spcAft>
            <a:buNone/>
            <a:defRPr b="1"/>
          </a:pPr>
          <a:r>
            <a:rPr lang="en-AU" sz="1600" kern="1200" dirty="0">
              <a:latin typeface="Arial" panose="020B0604020202020204" pitchFamily="34" charset="0"/>
              <a:cs typeface="Arial" panose="020B0604020202020204" pitchFamily="34" charset="0"/>
            </a:rPr>
            <a:t>-- Reading studies and articles</a:t>
          </a:r>
        </a:p>
        <a:p>
          <a:pPr marL="179388" lvl="0" indent="-179388" algn="l" defTabSz="1066800">
            <a:lnSpc>
              <a:spcPct val="100000"/>
            </a:lnSpc>
            <a:spcBef>
              <a:spcPct val="0"/>
            </a:spcBef>
            <a:spcAft>
              <a:spcPct val="35000"/>
            </a:spcAft>
            <a:buNone/>
            <a:defRPr b="1"/>
          </a:pPr>
          <a:r>
            <a:rPr lang="en-AU" sz="1600" kern="1200" dirty="0">
              <a:latin typeface="Arial" panose="020B0604020202020204" pitchFamily="34" charset="0"/>
              <a:cs typeface="Arial" panose="020B0604020202020204" pitchFamily="34" charset="0"/>
            </a:rPr>
            <a:t>-- Observing others who are effective Science Communicators </a:t>
          </a:r>
          <a:endParaRPr lang="en-US" sz="1600" kern="1200" dirty="0">
            <a:latin typeface="Arial" panose="020B0604020202020204" pitchFamily="34" charset="0"/>
            <a:cs typeface="Arial" panose="020B0604020202020204" pitchFamily="34" charset="0"/>
          </a:endParaRPr>
        </a:p>
      </dsp:txBody>
      <dsp:txXfrm>
        <a:off x="235616" y="2081361"/>
        <a:ext cx="3461042" cy="3776245"/>
      </dsp:txXfrm>
    </dsp:sp>
    <dsp:sp modelId="{05C54482-5968-46C1-B9AA-94080D08292B}">
      <dsp:nvSpPr>
        <dsp:cNvPr id="0" name=""/>
        <dsp:cNvSpPr/>
      </dsp:nvSpPr>
      <dsp:spPr>
        <a:xfrm>
          <a:off x="14871" y="5828336"/>
          <a:ext cx="3461042" cy="1252"/>
        </a:xfrm>
        <a:prstGeom prst="rect">
          <a:avLst/>
        </a:prstGeom>
        <a:noFill/>
        <a:ln>
          <a:noFill/>
        </a:ln>
        <a:effectLst/>
      </dsp:spPr>
      <dsp:style>
        <a:lnRef idx="0">
          <a:scrgbClr r="0" g="0" b="0"/>
        </a:lnRef>
        <a:fillRef idx="0">
          <a:scrgbClr r="0" g="0" b="0"/>
        </a:fillRef>
        <a:effectRef idx="0">
          <a:scrgbClr r="0" g="0" b="0"/>
        </a:effectRef>
        <a:fontRef idx="minor"/>
      </dsp:style>
    </dsp:sp>
    <dsp:sp modelId="{80D36264-6AED-45CB-9B29-5229EE8B2FAC}">
      <dsp:nvSpPr>
        <dsp:cNvPr id="0" name=""/>
        <dsp:cNvSpPr/>
      </dsp:nvSpPr>
      <dsp:spPr>
        <a:xfrm>
          <a:off x="4748987" y="220867"/>
          <a:ext cx="2126260" cy="21262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98B257-09FE-4309-BD55-3BA4E15527F6}">
      <dsp:nvSpPr>
        <dsp:cNvPr id="0" name=""/>
        <dsp:cNvSpPr/>
      </dsp:nvSpPr>
      <dsp:spPr>
        <a:xfrm>
          <a:off x="4141368" y="2184266"/>
          <a:ext cx="3461042" cy="377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AU" sz="2800" kern="1200" dirty="0">
              <a:latin typeface="Arial" panose="020B0604020202020204" pitchFamily="34" charset="0"/>
              <a:cs typeface="Arial" panose="020B0604020202020204" pitchFamily="34" charset="0"/>
            </a:rPr>
            <a:t>Always follow your employer's social media policy</a:t>
          </a:r>
        </a:p>
      </dsp:txBody>
      <dsp:txXfrm>
        <a:off x="4141368" y="2184266"/>
        <a:ext cx="3461042" cy="3776245"/>
      </dsp:txXfrm>
    </dsp:sp>
    <dsp:sp modelId="{4AC85448-410E-4654-B58E-533CC44E8330}">
      <dsp:nvSpPr>
        <dsp:cNvPr id="0" name=""/>
        <dsp:cNvSpPr/>
      </dsp:nvSpPr>
      <dsp:spPr>
        <a:xfrm>
          <a:off x="4081596" y="5869873"/>
          <a:ext cx="3461042" cy="1252"/>
        </a:xfrm>
        <a:prstGeom prst="rect">
          <a:avLst/>
        </a:prstGeom>
        <a:noFill/>
        <a:ln>
          <a:noFill/>
        </a:ln>
        <a:effectLst/>
      </dsp:spPr>
      <dsp:style>
        <a:lnRef idx="0">
          <a:scrgbClr r="0" g="0" b="0"/>
        </a:lnRef>
        <a:fillRef idx="0">
          <a:scrgbClr r="0" g="0" b="0"/>
        </a:fillRef>
        <a:effectRef idx="0">
          <a:scrgbClr r="0" g="0" b="0"/>
        </a:effectRef>
        <a:fontRef idx="minor"/>
      </dsp:style>
    </dsp:sp>
    <dsp:sp modelId="{142D23C5-3DBC-46E8-BDEC-A2B636C29D9E}">
      <dsp:nvSpPr>
        <dsp:cNvPr id="0" name=""/>
        <dsp:cNvSpPr/>
      </dsp:nvSpPr>
      <dsp:spPr>
        <a:xfrm>
          <a:off x="8776446" y="53526"/>
          <a:ext cx="2204793" cy="26521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4B2BB0-6542-4045-8F3B-56BEF0DCAB3D}">
      <dsp:nvSpPr>
        <dsp:cNvPr id="0" name=""/>
        <dsp:cNvSpPr/>
      </dsp:nvSpPr>
      <dsp:spPr>
        <a:xfrm>
          <a:off x="8160262" y="2125047"/>
          <a:ext cx="3461042" cy="377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algn="ctr" defTabSz="1200150">
            <a:lnSpc>
              <a:spcPct val="100000"/>
            </a:lnSpc>
            <a:spcBef>
              <a:spcPct val="0"/>
            </a:spcBef>
            <a:spcAft>
              <a:spcPct val="35000"/>
            </a:spcAft>
            <a:buNone/>
            <a:defRPr b="1"/>
          </a:pPr>
          <a:r>
            <a:rPr lang="en-AU" sz="2700" kern="1200" dirty="0">
              <a:latin typeface="Arial" panose="020B0604020202020204" pitchFamily="34" charset="0"/>
              <a:cs typeface="Arial" panose="020B0604020202020204" pitchFamily="34" charset="0"/>
            </a:rPr>
            <a:t>Rules for the webinar</a:t>
          </a:r>
        </a:p>
        <a:p>
          <a:pPr marL="538163" lvl="0" indent="0" algn="l" defTabSz="1200150">
            <a:lnSpc>
              <a:spcPct val="100000"/>
            </a:lnSpc>
            <a:spcBef>
              <a:spcPct val="0"/>
            </a:spcBef>
            <a:spcAft>
              <a:spcPct val="35000"/>
            </a:spcAft>
            <a:buNone/>
            <a:defRPr b="1"/>
          </a:pPr>
          <a:r>
            <a:rPr lang="en-AU" sz="2000" kern="1200" dirty="0">
              <a:latin typeface="Arial" panose="020B0604020202020204" pitchFamily="34" charset="0"/>
              <a:cs typeface="Arial" panose="020B0604020202020204" pitchFamily="34" charset="0"/>
            </a:rPr>
            <a:t>-- Live tweet using </a:t>
          </a:r>
          <a:r>
            <a:rPr lang="en-AU" sz="2000" kern="1200" dirty="0">
              <a:solidFill>
                <a:srgbClr val="FF0000"/>
              </a:solidFill>
              <a:latin typeface="Arial" panose="020B0604020202020204" pitchFamily="34" charset="0"/>
              <a:cs typeface="Arial" panose="020B0604020202020204" pitchFamily="34" charset="0"/>
            </a:rPr>
            <a:t>#VirtualGESSS</a:t>
          </a:r>
        </a:p>
        <a:p>
          <a:pPr marL="538163" lvl="0" indent="0" algn="l" defTabSz="1200150">
            <a:lnSpc>
              <a:spcPct val="100000"/>
            </a:lnSpc>
            <a:spcBef>
              <a:spcPct val="0"/>
            </a:spcBef>
            <a:spcAft>
              <a:spcPct val="35000"/>
            </a:spcAft>
            <a:buNone/>
            <a:defRPr b="1"/>
          </a:pPr>
          <a:r>
            <a:rPr lang="en-AU" sz="2000" kern="1200" dirty="0">
              <a:latin typeface="Arial" panose="020B0604020202020204" pitchFamily="34" charset="0"/>
              <a:cs typeface="Arial" panose="020B0604020202020204" pitchFamily="34" charset="0"/>
            </a:rPr>
            <a:t>-- Polls </a:t>
          </a:r>
        </a:p>
        <a:p>
          <a:pPr marL="538163" lvl="0" indent="0" algn="l" defTabSz="1200150">
            <a:lnSpc>
              <a:spcPct val="100000"/>
            </a:lnSpc>
            <a:spcBef>
              <a:spcPct val="0"/>
            </a:spcBef>
            <a:spcAft>
              <a:spcPct val="35000"/>
            </a:spcAft>
            <a:buNone/>
            <a:defRPr b="1"/>
          </a:pPr>
          <a:r>
            <a:rPr lang="en-AU" sz="2000" kern="1200" dirty="0">
              <a:latin typeface="Arial" panose="020B0604020202020204" pitchFamily="34" charset="0"/>
              <a:cs typeface="Arial" panose="020B0604020202020204" pitchFamily="34" charset="0"/>
            </a:rPr>
            <a:t>-- Use the comments to share your tips</a:t>
          </a:r>
        </a:p>
        <a:p>
          <a:pPr marL="538163" lvl="0" indent="0" algn="l" defTabSz="1200150">
            <a:lnSpc>
              <a:spcPct val="100000"/>
            </a:lnSpc>
            <a:spcBef>
              <a:spcPct val="0"/>
            </a:spcBef>
            <a:spcAft>
              <a:spcPct val="35000"/>
            </a:spcAft>
            <a:buNone/>
            <a:defRPr b="1"/>
          </a:pPr>
          <a:r>
            <a:rPr lang="en-AU" sz="2000" kern="1200" dirty="0">
              <a:latin typeface="Arial" panose="020B0604020202020204" pitchFamily="34" charset="0"/>
              <a:cs typeface="Arial" panose="020B0604020202020204" pitchFamily="34" charset="0"/>
            </a:rPr>
            <a:t>-- Q&amp;A at the end</a:t>
          </a:r>
        </a:p>
        <a:p>
          <a:pPr marL="538163" lvl="0" indent="0" algn="l" defTabSz="1200150">
            <a:lnSpc>
              <a:spcPct val="100000"/>
            </a:lnSpc>
            <a:spcBef>
              <a:spcPct val="0"/>
            </a:spcBef>
            <a:spcAft>
              <a:spcPct val="35000"/>
            </a:spcAft>
            <a:buNone/>
            <a:defRPr b="1"/>
          </a:pPr>
          <a:endParaRPr lang="en-AU" sz="2000" kern="1200" dirty="0">
            <a:latin typeface="Arial" panose="020B0604020202020204" pitchFamily="34" charset="0"/>
            <a:cs typeface="Arial" panose="020B0604020202020204" pitchFamily="34" charset="0"/>
          </a:endParaRPr>
        </a:p>
        <a:p>
          <a:pPr marL="538163" lvl="0" indent="0" algn="l" defTabSz="1200150">
            <a:lnSpc>
              <a:spcPct val="100000"/>
            </a:lnSpc>
            <a:spcBef>
              <a:spcPct val="0"/>
            </a:spcBef>
            <a:spcAft>
              <a:spcPct val="35000"/>
            </a:spcAft>
            <a:buNone/>
            <a:defRPr b="1"/>
          </a:pPr>
          <a:endParaRPr lang="en-US" sz="2000" kern="1200" dirty="0">
            <a:latin typeface="Arial" panose="020B0604020202020204" pitchFamily="34" charset="0"/>
            <a:cs typeface="Arial" panose="020B0604020202020204" pitchFamily="34" charset="0"/>
          </a:endParaRPr>
        </a:p>
      </dsp:txBody>
      <dsp:txXfrm>
        <a:off x="8160262" y="2125047"/>
        <a:ext cx="3461042" cy="3776245"/>
      </dsp:txXfrm>
    </dsp:sp>
    <dsp:sp modelId="{ACE6564C-62E8-47AA-ABFD-C5C3A92BA65D}">
      <dsp:nvSpPr>
        <dsp:cNvPr id="0" name=""/>
        <dsp:cNvSpPr/>
      </dsp:nvSpPr>
      <dsp:spPr>
        <a:xfrm>
          <a:off x="8148321" y="6001358"/>
          <a:ext cx="3461042" cy="125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51F5E-DE4A-470F-A624-5A05556E38C7}" type="datetimeFigureOut">
              <a:rPr lang="en-AU" smtClean="0"/>
              <a:t>10/09/2020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29EB8-4CE2-41A8-9E8E-DE46D10725FB}" type="slidenum">
              <a:rPr lang="en-AU" smtClean="0"/>
              <a:t>‹#›</a:t>
            </a:fld>
            <a:endParaRPr lang="en-AU"/>
          </a:p>
        </p:txBody>
      </p:sp>
    </p:spTree>
    <p:extLst>
      <p:ext uri="{BB962C8B-B14F-4D97-AF65-F5344CB8AC3E}">
        <p14:creationId xmlns:p14="http://schemas.microsoft.com/office/powerpoint/2010/main" val="384929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131BF32-26EA-4D3D-BAE3-6BF797CFE166}" type="slidenum">
              <a:rPr lang="en-AU" smtClean="0"/>
              <a:t>12</a:t>
            </a:fld>
            <a:endParaRPr lang="en-AU"/>
          </a:p>
        </p:txBody>
      </p:sp>
    </p:spTree>
    <p:extLst>
      <p:ext uri="{BB962C8B-B14F-4D97-AF65-F5344CB8AC3E}">
        <p14:creationId xmlns:p14="http://schemas.microsoft.com/office/powerpoint/2010/main" val="194909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D29EB8-4CE2-41A8-9E8E-DE46D10725FB}" type="slidenum">
              <a:rPr lang="en-AU" smtClean="0"/>
              <a:t>13</a:t>
            </a:fld>
            <a:endParaRPr lang="en-AU"/>
          </a:p>
        </p:txBody>
      </p:sp>
    </p:spTree>
    <p:extLst>
      <p:ext uri="{BB962C8B-B14F-4D97-AF65-F5344CB8AC3E}">
        <p14:creationId xmlns:p14="http://schemas.microsoft.com/office/powerpoint/2010/main" val="319106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D29EB8-4CE2-41A8-9E8E-DE46D10725FB}" type="slidenum">
              <a:rPr lang="en-AU" smtClean="0"/>
              <a:t>14</a:t>
            </a:fld>
            <a:endParaRPr lang="en-AU"/>
          </a:p>
        </p:txBody>
      </p:sp>
    </p:spTree>
    <p:extLst>
      <p:ext uri="{BB962C8B-B14F-4D97-AF65-F5344CB8AC3E}">
        <p14:creationId xmlns:p14="http://schemas.microsoft.com/office/powerpoint/2010/main" val="115404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D29EB8-4CE2-41A8-9E8E-DE46D10725FB}" type="slidenum">
              <a:rPr lang="en-AU" smtClean="0"/>
              <a:t>15</a:t>
            </a:fld>
            <a:endParaRPr lang="en-AU"/>
          </a:p>
        </p:txBody>
      </p:sp>
    </p:spTree>
    <p:extLst>
      <p:ext uri="{BB962C8B-B14F-4D97-AF65-F5344CB8AC3E}">
        <p14:creationId xmlns:p14="http://schemas.microsoft.com/office/powerpoint/2010/main" val="378066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Twitter is a fast and brief form of staying in touch. You can check Twitter in your spare moments to see what like-minded people are talking about. </a:t>
            </a:r>
            <a:endParaRPr lang="en-AU" dirty="0"/>
          </a:p>
        </p:txBody>
      </p:sp>
      <p:sp>
        <p:nvSpPr>
          <p:cNvPr id="4" name="Slide Number Placeholder 3"/>
          <p:cNvSpPr>
            <a:spLocks noGrp="1"/>
          </p:cNvSpPr>
          <p:nvPr>
            <p:ph type="sldNum" sz="quarter" idx="5"/>
          </p:nvPr>
        </p:nvSpPr>
        <p:spPr/>
        <p:txBody>
          <a:bodyPr/>
          <a:lstStyle/>
          <a:p>
            <a:fld id="{F4D29EB8-4CE2-41A8-9E8E-DE46D10725FB}" type="slidenum">
              <a:rPr lang="en-AU" smtClean="0"/>
              <a:t>20</a:t>
            </a:fld>
            <a:endParaRPr lang="en-AU"/>
          </a:p>
        </p:txBody>
      </p:sp>
    </p:spTree>
    <p:extLst>
      <p:ext uri="{BB962C8B-B14F-4D97-AF65-F5344CB8AC3E}">
        <p14:creationId xmlns:p14="http://schemas.microsoft.com/office/powerpoint/2010/main" val="381750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0B61-7CFF-46B6-A267-19A387BBE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6959EA8-048B-44FC-B3C6-7EA429488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ABB6CC0-5407-483E-B7EA-67A7523853B8}"/>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5" name="Footer Placeholder 4">
            <a:extLst>
              <a:ext uri="{FF2B5EF4-FFF2-40B4-BE49-F238E27FC236}">
                <a16:creationId xmlns:a16="http://schemas.microsoft.com/office/drawing/2014/main" id="{C37004BF-BD77-41D8-922E-CA0597264FF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5B0A27-9BD9-4FF8-850C-6C68F2FE825B}"/>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326986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DD0A-1E55-4349-AF87-2A22EA43CB8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129679F-4E81-47A3-A1F7-D6B77D8CB4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C07ADE-8F5A-4999-91B2-2D103FBE943B}"/>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5" name="Footer Placeholder 4">
            <a:extLst>
              <a:ext uri="{FF2B5EF4-FFF2-40B4-BE49-F238E27FC236}">
                <a16:creationId xmlns:a16="http://schemas.microsoft.com/office/drawing/2014/main" id="{D8F8F53D-7BE3-441E-B7B9-94D100780E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A2E9317-15F9-494C-BEB8-4BC29441307E}"/>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1550603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EA49F-E6CC-4E29-8162-A855344BE9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081FCEA-6D11-43B7-B448-12CAC162A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1A5582A-3060-48E7-BA4E-D77FEBB3975B}"/>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5" name="Footer Placeholder 4">
            <a:extLst>
              <a:ext uri="{FF2B5EF4-FFF2-40B4-BE49-F238E27FC236}">
                <a16:creationId xmlns:a16="http://schemas.microsoft.com/office/drawing/2014/main" id="{7064F4B2-229E-4372-A5F7-74A5F828B3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3BF5296-B503-4635-B11A-D000C5EC0F91}"/>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364712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70B5-EE53-4DEF-8709-FCC9C3D0E53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71BB013-1B9A-4369-B32F-D72448DD63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60BFA2-147D-4FBB-89FE-8157CE9DAD46}"/>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5" name="Footer Placeholder 4">
            <a:extLst>
              <a:ext uri="{FF2B5EF4-FFF2-40B4-BE49-F238E27FC236}">
                <a16:creationId xmlns:a16="http://schemas.microsoft.com/office/drawing/2014/main" id="{B71E53EF-F991-4BF6-B92F-22F657F8DA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C0CE13A-3CB2-45D1-9630-066F499EBFF6}"/>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45978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06FB-6435-4508-8036-9897589DFD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2AD0AF9-79CA-42AB-86E9-61D9ABBD3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82860-4477-4994-8991-F66728093B26}"/>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5" name="Footer Placeholder 4">
            <a:extLst>
              <a:ext uri="{FF2B5EF4-FFF2-40B4-BE49-F238E27FC236}">
                <a16:creationId xmlns:a16="http://schemas.microsoft.com/office/drawing/2014/main" id="{28F93609-D033-4A5A-9694-8B616D9704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AFA4D5-1A19-4E91-83C0-E862826997EA}"/>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295728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FBBC-9F20-4E3F-91E0-A04624985C5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7EA5D8E-B37D-45D1-9EEB-031AB9E91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234E461-914C-484C-AA60-FA2C4A4E6D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A5CE776-3EFB-4507-B12C-6E9C48E6D43D}"/>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6" name="Footer Placeholder 5">
            <a:extLst>
              <a:ext uri="{FF2B5EF4-FFF2-40B4-BE49-F238E27FC236}">
                <a16:creationId xmlns:a16="http://schemas.microsoft.com/office/drawing/2014/main" id="{2DE87D7D-5455-4C8C-8400-D59D94ECD2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50F181F-B120-4168-BB55-786A86BF15B6}"/>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366968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E9E6-884B-429A-8DE8-64C6DAB6FC2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0819B67-E505-4078-90CE-30FFFA80CF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B0ACD-5FDD-43A3-893B-00927DBD0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8B7F84A-10B7-4191-8243-988E180136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45EB7-7D55-41BB-B684-A6B0D9056E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A4BA28B-DCCE-4C8A-8B1E-5F6CD8A807F1}"/>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8" name="Footer Placeholder 7">
            <a:extLst>
              <a:ext uri="{FF2B5EF4-FFF2-40B4-BE49-F238E27FC236}">
                <a16:creationId xmlns:a16="http://schemas.microsoft.com/office/drawing/2014/main" id="{18D9A1BE-96E0-4B27-A06B-E023C3539E6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646EB47-5396-460E-A37D-7BF72BE7CA41}"/>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107510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D8E7-C520-42EC-AB54-170C3A2672D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382E2C7-E14D-43E1-BFE0-EF2B18348DA5}"/>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4" name="Footer Placeholder 3">
            <a:extLst>
              <a:ext uri="{FF2B5EF4-FFF2-40B4-BE49-F238E27FC236}">
                <a16:creationId xmlns:a16="http://schemas.microsoft.com/office/drawing/2014/main" id="{7CC590AE-18F6-4F8E-9A31-BD3A4887BFF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D6C848D-4DE2-47BB-8A2A-EA9003E9FA27}"/>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3119663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17269-8DF7-49E2-9E1C-20203C23DAF0}"/>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3" name="Footer Placeholder 2">
            <a:extLst>
              <a:ext uri="{FF2B5EF4-FFF2-40B4-BE49-F238E27FC236}">
                <a16:creationId xmlns:a16="http://schemas.microsoft.com/office/drawing/2014/main" id="{0FB7547B-9211-4EDD-98A5-537CD9CB4AD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EEC9F76-419A-4C1A-986D-1E23ACF3DF54}"/>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183687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C376-60E9-4652-849D-1EC787B49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C44A05C-29C8-410B-949F-59AF0CA74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56DBB1E-212C-4054-815D-97BFDB53C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468E8-F40A-4F14-8CAC-33FEE27ECBBB}"/>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6" name="Footer Placeholder 5">
            <a:extLst>
              <a:ext uri="{FF2B5EF4-FFF2-40B4-BE49-F238E27FC236}">
                <a16:creationId xmlns:a16="http://schemas.microsoft.com/office/drawing/2014/main" id="{F6CE2D2B-2C5E-40A9-9F22-5ACFDCD61F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4CA87D9-9FC2-4075-8794-C8B1DC4483CA}"/>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131822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A945-C761-4D60-ABA5-237B5643B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B51F62E-46F2-4978-ACA9-BCBF3E3A6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539FA3B-D3D7-46F1-9F86-EB480DF5A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8B340-AA5A-4728-818E-F7F99CDC64E9}"/>
              </a:ext>
            </a:extLst>
          </p:cNvPr>
          <p:cNvSpPr>
            <a:spLocks noGrp="1"/>
          </p:cNvSpPr>
          <p:nvPr>
            <p:ph type="dt" sz="half" idx="10"/>
          </p:nvPr>
        </p:nvSpPr>
        <p:spPr/>
        <p:txBody>
          <a:bodyPr/>
          <a:lstStyle/>
          <a:p>
            <a:fld id="{496A3D10-0813-4EB6-ADA7-209BB4F27281}" type="datetimeFigureOut">
              <a:rPr lang="en-AU" smtClean="0"/>
              <a:t>10/09/2020</a:t>
            </a:fld>
            <a:endParaRPr lang="en-AU"/>
          </a:p>
        </p:txBody>
      </p:sp>
      <p:sp>
        <p:nvSpPr>
          <p:cNvPr id="6" name="Footer Placeholder 5">
            <a:extLst>
              <a:ext uri="{FF2B5EF4-FFF2-40B4-BE49-F238E27FC236}">
                <a16:creationId xmlns:a16="http://schemas.microsoft.com/office/drawing/2014/main" id="{3A3E8885-1BFB-4F48-A330-F1C6C9EF70A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B06B90D-82E0-4427-92E8-0BAA1C34BCB3}"/>
              </a:ext>
            </a:extLst>
          </p:cNvPr>
          <p:cNvSpPr>
            <a:spLocks noGrp="1"/>
          </p:cNvSpPr>
          <p:nvPr>
            <p:ph type="sldNum" sz="quarter" idx="12"/>
          </p:nvPr>
        </p:nvSpPr>
        <p:spPr/>
        <p:txBody>
          <a:bodyPr/>
          <a:lstStyle/>
          <a:p>
            <a:fld id="{34DAEA3E-81CF-40BE-8FCD-E4DA9597BC96}" type="slidenum">
              <a:rPr lang="en-AU" smtClean="0"/>
              <a:t>‹#›</a:t>
            </a:fld>
            <a:endParaRPr lang="en-AU"/>
          </a:p>
        </p:txBody>
      </p:sp>
    </p:spTree>
    <p:extLst>
      <p:ext uri="{BB962C8B-B14F-4D97-AF65-F5344CB8AC3E}">
        <p14:creationId xmlns:p14="http://schemas.microsoft.com/office/powerpoint/2010/main" val="145569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686FCC-595B-42A3-A4DF-71C4AAB88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A1EB1D-27F8-4DDB-9199-1E3715AC70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305CED-CCBF-437D-A5AB-DF4647FB64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A3D10-0813-4EB6-ADA7-209BB4F27281}" type="datetimeFigureOut">
              <a:rPr lang="en-AU" smtClean="0"/>
              <a:t>10/09/2020</a:t>
            </a:fld>
            <a:endParaRPr lang="en-AU"/>
          </a:p>
        </p:txBody>
      </p:sp>
      <p:sp>
        <p:nvSpPr>
          <p:cNvPr id="5" name="Footer Placeholder 4">
            <a:extLst>
              <a:ext uri="{FF2B5EF4-FFF2-40B4-BE49-F238E27FC236}">
                <a16:creationId xmlns:a16="http://schemas.microsoft.com/office/drawing/2014/main" id="{94DBCAB3-9EE5-4329-9AB1-2911FCA10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56A287B-17AA-4B18-9DF6-2E5A2124D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AEA3E-81CF-40BE-8FCD-E4DA9597BC96}" type="slidenum">
              <a:rPr lang="en-AU" smtClean="0"/>
              <a:t>‹#›</a:t>
            </a:fld>
            <a:endParaRPr lang="en-AU"/>
          </a:p>
        </p:txBody>
      </p:sp>
    </p:spTree>
    <p:extLst>
      <p:ext uri="{BB962C8B-B14F-4D97-AF65-F5344CB8AC3E}">
        <p14:creationId xmlns:p14="http://schemas.microsoft.com/office/powerpoint/2010/main" val="2604587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name"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EB68-D1AD-4D31-823E-4AF43E0E2971}"/>
              </a:ext>
            </a:extLst>
          </p:cNvPr>
          <p:cNvSpPr>
            <a:spLocks noGrp="1"/>
          </p:cNvSpPr>
          <p:nvPr>
            <p:ph type="ctrTitle"/>
          </p:nvPr>
        </p:nvSpPr>
        <p:spPr>
          <a:xfrm>
            <a:off x="990600" y="4642583"/>
            <a:ext cx="10210800" cy="1099845"/>
          </a:xfrm>
        </p:spPr>
        <p:txBody>
          <a:bodyPr>
            <a:normAutofit/>
          </a:bodyPr>
          <a:lstStyle/>
          <a:p>
            <a:r>
              <a:rPr lang="en-AU" sz="3300" b="1" i="0" dirty="0">
                <a:effectLst/>
                <a:latin typeface="Neue Plak"/>
              </a:rPr>
              <a:t>Effective use of Social media; its more than shameless self-promotion!</a:t>
            </a:r>
            <a:endParaRPr lang="en-AU" sz="3300" dirty="0"/>
          </a:p>
        </p:txBody>
      </p:sp>
      <p:sp>
        <p:nvSpPr>
          <p:cNvPr id="3" name="Subtitle 2">
            <a:extLst>
              <a:ext uri="{FF2B5EF4-FFF2-40B4-BE49-F238E27FC236}">
                <a16:creationId xmlns:a16="http://schemas.microsoft.com/office/drawing/2014/main" id="{D16CE57D-4708-497D-BDDC-2B488FE37E72}"/>
              </a:ext>
            </a:extLst>
          </p:cNvPr>
          <p:cNvSpPr>
            <a:spLocks noGrp="1"/>
          </p:cNvSpPr>
          <p:nvPr>
            <p:ph type="subTitle" idx="1"/>
          </p:nvPr>
        </p:nvSpPr>
        <p:spPr>
          <a:xfrm>
            <a:off x="8771958" y="6400325"/>
            <a:ext cx="3420035" cy="528429"/>
          </a:xfrm>
        </p:spPr>
        <p:txBody>
          <a:bodyPr>
            <a:normAutofit/>
          </a:bodyPr>
          <a:lstStyle/>
          <a:p>
            <a:r>
              <a:rPr lang="en-AU" b="1" dirty="0">
                <a:latin typeface="Neue Plak"/>
              </a:rPr>
              <a:t>by Dr Verity Normington</a:t>
            </a:r>
          </a:p>
        </p:txBody>
      </p:sp>
      <p:pic>
        <p:nvPicPr>
          <p:cNvPr id="5" name="Picture 4" descr="A picture containing drawing, food&#10;&#10;Description automatically generated">
            <a:extLst>
              <a:ext uri="{FF2B5EF4-FFF2-40B4-BE49-F238E27FC236}">
                <a16:creationId xmlns:a16="http://schemas.microsoft.com/office/drawing/2014/main" id="{1A064A01-6924-4144-926A-DE760A67C658}"/>
              </a:ext>
            </a:extLst>
          </p:cNvPr>
          <p:cNvPicPr>
            <a:picLocks noChangeAspect="1"/>
          </p:cNvPicPr>
          <p:nvPr/>
        </p:nvPicPr>
        <p:blipFill rotWithShape="1">
          <a:blip r:embed="rId2">
            <a:extLst>
              <a:ext uri="{28A0092B-C50C-407E-A947-70E740481C1C}">
                <a14:useLocalDpi xmlns:a14="http://schemas.microsoft.com/office/drawing/2010/main" val="0"/>
              </a:ext>
            </a:extLst>
          </a:blip>
          <a:srcRect r="37417"/>
          <a:stretch/>
        </p:blipFill>
        <p:spPr>
          <a:xfrm>
            <a:off x="527306" y="878146"/>
            <a:ext cx="3246120" cy="2593452"/>
          </a:xfrm>
          <a:prstGeom prst="rect">
            <a:avLst/>
          </a:prstGeom>
        </p:spPr>
      </p:pic>
      <p:pic>
        <p:nvPicPr>
          <p:cNvPr id="1026" name="Picture 2" descr="Five Ways Social Media Can Help Your Start-Up | Features | Social Media  Management | MN2S">
            <a:extLst>
              <a:ext uri="{FF2B5EF4-FFF2-40B4-BE49-F238E27FC236}">
                <a16:creationId xmlns:a16="http://schemas.microsoft.com/office/drawing/2014/main" id="{D1593639-B4B8-46C8-A65D-C7D7FC0B13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2938" y="945827"/>
            <a:ext cx="3246120" cy="2458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 food&#10;&#10;Description automatically generated">
            <a:extLst>
              <a:ext uri="{FF2B5EF4-FFF2-40B4-BE49-F238E27FC236}">
                <a16:creationId xmlns:a16="http://schemas.microsoft.com/office/drawing/2014/main" id="{E3C5DA7F-5A43-4FD2-B068-A34878574808}"/>
              </a:ext>
            </a:extLst>
          </p:cNvPr>
          <p:cNvPicPr>
            <a:picLocks noChangeAspect="1"/>
          </p:cNvPicPr>
          <p:nvPr/>
        </p:nvPicPr>
        <p:blipFill rotWithShape="1">
          <a:blip r:embed="rId2">
            <a:extLst>
              <a:ext uri="{28A0092B-C50C-407E-A947-70E740481C1C}">
                <a14:useLocalDpi xmlns:a14="http://schemas.microsoft.com/office/drawing/2010/main" val="0"/>
              </a:ext>
            </a:extLst>
          </a:blip>
          <a:srcRect l="69329" t="19964" r="1601" b="22251"/>
          <a:stretch/>
        </p:blipFill>
        <p:spPr>
          <a:xfrm>
            <a:off x="8418574" y="558366"/>
            <a:ext cx="3246120" cy="3226299"/>
          </a:xfrm>
          <a:prstGeom prst="rect">
            <a:avLst/>
          </a:prstGeom>
        </p:spPr>
      </p:pic>
      <p:sp>
        <p:nvSpPr>
          <p:cNvPr id="10" name="TextBox 9">
            <a:extLst>
              <a:ext uri="{FF2B5EF4-FFF2-40B4-BE49-F238E27FC236}">
                <a16:creationId xmlns:a16="http://schemas.microsoft.com/office/drawing/2014/main" id="{B6B26261-22B4-435C-8E8E-BD971D00430B}"/>
              </a:ext>
            </a:extLst>
          </p:cNvPr>
          <p:cNvSpPr txBox="1"/>
          <p:nvPr/>
        </p:nvSpPr>
        <p:spPr>
          <a:xfrm>
            <a:off x="3979163" y="5742428"/>
            <a:ext cx="6167886" cy="584775"/>
          </a:xfrm>
          <a:prstGeom prst="rect">
            <a:avLst/>
          </a:prstGeom>
          <a:noFill/>
        </p:spPr>
        <p:txBody>
          <a:bodyPr wrap="square">
            <a:spAutoFit/>
          </a:bodyPr>
          <a:lstStyle/>
          <a:p>
            <a:pPr algn="l">
              <a:spcAft>
                <a:spcPts val="600"/>
              </a:spcAft>
            </a:pPr>
            <a:r>
              <a:rPr lang="en-AU" sz="3200" b="1" dirty="0">
                <a:latin typeface="Neue Plak"/>
              </a:rPr>
              <a:t>A Virtual GESSS Webinar</a:t>
            </a:r>
          </a:p>
        </p:txBody>
      </p:sp>
    </p:spTree>
    <p:extLst>
      <p:ext uri="{BB962C8B-B14F-4D97-AF65-F5344CB8AC3E}">
        <p14:creationId xmlns:p14="http://schemas.microsoft.com/office/powerpoint/2010/main" val="2093650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ow to Create a School Social Media Calendar in 5 Easy Steps | Blog">
            <a:extLst>
              <a:ext uri="{FF2B5EF4-FFF2-40B4-BE49-F238E27FC236}">
                <a16:creationId xmlns:a16="http://schemas.microsoft.com/office/drawing/2014/main" id="{4286EF72-368C-442A-BC8C-AF3809DB1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02" y="-5899"/>
            <a:ext cx="10240238" cy="64001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65C6376-201F-442A-AACB-C4906CF76B71}"/>
              </a:ext>
            </a:extLst>
          </p:cNvPr>
          <p:cNvSpPr/>
          <p:nvPr/>
        </p:nvSpPr>
        <p:spPr>
          <a:xfrm>
            <a:off x="5190825" y="3429000"/>
            <a:ext cx="1575735" cy="12908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EE834BF7-E201-46DB-8D87-997CBE273911}"/>
              </a:ext>
            </a:extLst>
          </p:cNvPr>
          <p:cNvSpPr txBox="1"/>
          <p:nvPr/>
        </p:nvSpPr>
        <p:spPr>
          <a:xfrm>
            <a:off x="5458358" y="3751261"/>
            <a:ext cx="1040670" cy="646331"/>
          </a:xfrm>
          <a:prstGeom prst="rect">
            <a:avLst/>
          </a:prstGeom>
          <a:noFill/>
        </p:spPr>
        <p:txBody>
          <a:bodyPr wrap="none" rtlCol="0">
            <a:spAutoFit/>
          </a:bodyPr>
          <a:lstStyle/>
          <a:p>
            <a:r>
              <a:rPr lang="en-AU" dirty="0"/>
              <a:t>Balanced</a:t>
            </a:r>
          </a:p>
          <a:p>
            <a:r>
              <a:rPr lang="en-AU" dirty="0"/>
              <a:t> content</a:t>
            </a:r>
          </a:p>
        </p:txBody>
      </p:sp>
      <p:pic>
        <p:nvPicPr>
          <p:cNvPr id="5" name="Picture 4" descr="A picture containing drawing, food&#10;&#10;Description automatically generated">
            <a:extLst>
              <a:ext uri="{FF2B5EF4-FFF2-40B4-BE49-F238E27FC236}">
                <a16:creationId xmlns:a16="http://schemas.microsoft.com/office/drawing/2014/main" id="{716C3385-9547-40E5-9DF4-110177152AE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4F8B05BF-3ED1-45FA-9B30-02D66FF0866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9329" t="19964" r="1601" b="22251"/>
          <a:stretch/>
        </p:blipFill>
        <p:spPr>
          <a:xfrm>
            <a:off x="0" y="5361004"/>
            <a:ext cx="1524000" cy="1514694"/>
          </a:xfrm>
          <a:prstGeom prst="rect">
            <a:avLst/>
          </a:prstGeom>
        </p:spPr>
      </p:pic>
    </p:spTree>
    <p:extLst>
      <p:ext uri="{BB962C8B-B14F-4D97-AF65-F5344CB8AC3E}">
        <p14:creationId xmlns:p14="http://schemas.microsoft.com/office/powerpoint/2010/main" val="684022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drawing, food&#10;&#10;Description automatically generated">
            <a:extLst>
              <a:ext uri="{FF2B5EF4-FFF2-40B4-BE49-F238E27FC236}">
                <a16:creationId xmlns:a16="http://schemas.microsoft.com/office/drawing/2014/main" id="{7FF9F785-DE1A-490E-A6B8-52FF31581B3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sp useBgFill="1">
        <p:nvSpPr>
          <p:cNvPr id="71" name="Rectangle 70">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0CC4F-4CB4-413B-92F1-1DBAB2F42CCC}"/>
              </a:ext>
            </a:extLst>
          </p:cNvPr>
          <p:cNvSpPr>
            <a:spLocks noGrp="1"/>
          </p:cNvSpPr>
          <p:nvPr>
            <p:ph type="title"/>
          </p:nvPr>
        </p:nvSpPr>
        <p:spPr>
          <a:xfrm>
            <a:off x="47687" y="114979"/>
            <a:ext cx="3966463" cy="5571900"/>
          </a:xfrm>
        </p:spPr>
        <p:txBody>
          <a:bodyPr vert="horz" lIns="91440" tIns="45720" rIns="91440" bIns="45720" rtlCol="0" anchor="ctr">
            <a:normAutofit/>
          </a:bodyPr>
          <a:lstStyle/>
          <a:p>
            <a:r>
              <a:rPr lang="en-US" sz="5200" dirty="0"/>
              <a:t>Who do you want to be online?</a:t>
            </a:r>
          </a:p>
        </p:txBody>
      </p:sp>
      <p:pic>
        <p:nvPicPr>
          <p:cNvPr id="10242" name="Picture 2" descr="Image">
            <a:extLst>
              <a:ext uri="{FF2B5EF4-FFF2-40B4-BE49-F238E27FC236}">
                <a16:creationId xmlns:a16="http://schemas.microsoft.com/office/drawing/2014/main" id="{A482B764-9C8F-4B5A-9F64-7E6C807107D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00" r="-1" b="-1"/>
          <a:stretch/>
        </p:blipFill>
        <p:spPr bwMode="auto">
          <a:xfrm>
            <a:off x="3775587" y="124709"/>
            <a:ext cx="8235172" cy="6729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drawing, food&#10;&#10;Description automatically generated">
            <a:extLst>
              <a:ext uri="{FF2B5EF4-FFF2-40B4-BE49-F238E27FC236}">
                <a16:creationId xmlns:a16="http://schemas.microsoft.com/office/drawing/2014/main" id="{3B8C7E4E-1EF1-4593-A9F2-9EDD53CF918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61004"/>
            <a:ext cx="1524000" cy="1514694"/>
          </a:xfrm>
          <a:prstGeom prst="rect">
            <a:avLst/>
          </a:prstGeom>
        </p:spPr>
      </p:pic>
    </p:spTree>
    <p:extLst>
      <p:ext uri="{BB962C8B-B14F-4D97-AF65-F5344CB8AC3E}">
        <p14:creationId xmlns:p14="http://schemas.microsoft.com/office/powerpoint/2010/main" val="199513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3555" t="8985" r="4173" b="14242"/>
          <a:stretch/>
        </p:blipFill>
        <p:spPr>
          <a:xfrm>
            <a:off x="7663261" y="3308687"/>
            <a:ext cx="4472078" cy="3549313"/>
          </a:xfrm>
          <a:prstGeom prst="rect">
            <a:avLst/>
          </a:prstGeom>
        </p:spPr>
      </p:pic>
      <p:pic>
        <p:nvPicPr>
          <p:cNvPr id="24" name="Picture 23"/>
          <p:cNvPicPr>
            <a:picLocks noChangeAspect="1"/>
          </p:cNvPicPr>
          <p:nvPr/>
        </p:nvPicPr>
        <p:blipFill rotWithShape="1">
          <a:blip r:embed="rId4"/>
          <a:srcRect b="12203"/>
          <a:stretch/>
        </p:blipFill>
        <p:spPr>
          <a:xfrm>
            <a:off x="7663261" y="-11129"/>
            <a:ext cx="4472077" cy="3144356"/>
          </a:xfrm>
          <a:prstGeom prst="rect">
            <a:avLst/>
          </a:prstGeom>
        </p:spPr>
      </p:pic>
      <p:sp>
        <p:nvSpPr>
          <p:cNvPr id="25" name="TextBox 24"/>
          <p:cNvSpPr txBox="1"/>
          <p:nvPr/>
        </p:nvSpPr>
        <p:spPr>
          <a:xfrm>
            <a:off x="42153" y="932971"/>
            <a:ext cx="7278704" cy="4401205"/>
          </a:xfrm>
          <a:prstGeom prst="rect">
            <a:avLst/>
          </a:prstGeom>
          <a:noFill/>
        </p:spPr>
        <p:txBody>
          <a:bodyPr wrap="square" rtlCol="0">
            <a:spAutoFit/>
          </a:bodyPr>
          <a:lstStyle/>
          <a:p>
            <a:r>
              <a:rPr lang="en-AU" sz="2800" dirty="0"/>
              <a:t>Knowing who you want to be means you can start to build your brand and the message(s) you want to tell</a:t>
            </a:r>
          </a:p>
          <a:p>
            <a:pPr marL="342900" indent="-342900">
              <a:buFont typeface="Arial" panose="020B0604020202020204" pitchFamily="34" charset="0"/>
              <a:buChar char="•"/>
            </a:pPr>
            <a:r>
              <a:rPr lang="en-AU" sz="2800" dirty="0"/>
              <a:t>Adapt your posts based on the audience and platform</a:t>
            </a:r>
          </a:p>
          <a:p>
            <a:pPr marL="342900" indent="-342900">
              <a:buFont typeface="Arial" panose="020B0604020202020204" pitchFamily="34" charset="0"/>
              <a:buChar char="•"/>
            </a:pPr>
            <a:r>
              <a:rPr lang="en-AU" sz="2800" dirty="0"/>
              <a:t>Tailor your posts to suit your brand and message and the platform posting to</a:t>
            </a:r>
          </a:p>
          <a:p>
            <a:pPr marL="342900" indent="-342900">
              <a:buFont typeface="Arial" panose="020B0604020202020204" pitchFamily="34" charset="0"/>
              <a:buChar char="•"/>
            </a:pPr>
            <a:r>
              <a:rPr lang="en-AU" sz="2800" dirty="0"/>
              <a:t>Use language that everyone will understand</a:t>
            </a:r>
          </a:p>
          <a:p>
            <a:pPr marL="800100" lvl="1" indent="-342900">
              <a:buFont typeface="Arial" panose="020B0604020202020204" pitchFamily="34" charset="0"/>
              <a:buChar char="•"/>
            </a:pPr>
            <a:r>
              <a:rPr lang="en-AU" sz="2800" dirty="0"/>
              <a:t>Instead of ‘isotopic dating’ or ‘geochronology’ use ‘age dating’ </a:t>
            </a:r>
          </a:p>
        </p:txBody>
      </p:sp>
      <p:sp>
        <p:nvSpPr>
          <p:cNvPr id="4" name="TextBox 3"/>
          <p:cNvSpPr txBox="1"/>
          <p:nvPr/>
        </p:nvSpPr>
        <p:spPr>
          <a:xfrm>
            <a:off x="7663261" y="3308687"/>
            <a:ext cx="2972915" cy="369332"/>
          </a:xfrm>
          <a:prstGeom prst="rect">
            <a:avLst/>
          </a:prstGeom>
          <a:noFill/>
        </p:spPr>
        <p:txBody>
          <a:bodyPr wrap="square" rtlCol="0">
            <a:spAutoFit/>
          </a:bodyPr>
          <a:lstStyle/>
          <a:p>
            <a:r>
              <a:rPr lang="en-AU" b="1" dirty="0">
                <a:solidFill>
                  <a:srgbClr val="3C5A98"/>
                </a:solidFill>
              </a:rPr>
              <a:t>Twitter: @</a:t>
            </a:r>
            <a:r>
              <a:rPr lang="en-AU" b="1" dirty="0" err="1">
                <a:solidFill>
                  <a:srgbClr val="3C5A98"/>
                </a:solidFill>
              </a:rPr>
              <a:t>VeetheRockChick</a:t>
            </a:r>
            <a:endParaRPr lang="en-AU" b="1" dirty="0">
              <a:solidFill>
                <a:srgbClr val="3C5A98"/>
              </a:solidFill>
            </a:endParaRPr>
          </a:p>
        </p:txBody>
      </p:sp>
      <p:sp>
        <p:nvSpPr>
          <p:cNvPr id="9" name="TextBox 8"/>
          <p:cNvSpPr txBox="1"/>
          <p:nvPr/>
        </p:nvSpPr>
        <p:spPr>
          <a:xfrm>
            <a:off x="7764160" y="70792"/>
            <a:ext cx="2972915" cy="369332"/>
          </a:xfrm>
          <a:prstGeom prst="rect">
            <a:avLst/>
          </a:prstGeom>
          <a:noFill/>
        </p:spPr>
        <p:txBody>
          <a:bodyPr wrap="square" rtlCol="0">
            <a:spAutoFit/>
          </a:bodyPr>
          <a:lstStyle/>
          <a:p>
            <a:r>
              <a:rPr lang="en-AU" b="1" dirty="0">
                <a:solidFill>
                  <a:schemeClr val="bg1"/>
                </a:solidFill>
              </a:rPr>
              <a:t>LinkedIn</a:t>
            </a:r>
          </a:p>
        </p:txBody>
      </p:sp>
      <p:sp>
        <p:nvSpPr>
          <p:cNvPr id="13" name="Title 1">
            <a:extLst>
              <a:ext uri="{FF2B5EF4-FFF2-40B4-BE49-F238E27FC236}">
                <a16:creationId xmlns:a16="http://schemas.microsoft.com/office/drawing/2014/main" id="{ECEE7F8D-3F06-4482-85D4-65428CDD795B}"/>
              </a:ext>
            </a:extLst>
          </p:cNvPr>
          <p:cNvSpPr>
            <a:spLocks noGrp="1"/>
          </p:cNvSpPr>
          <p:nvPr>
            <p:ph type="title"/>
          </p:nvPr>
        </p:nvSpPr>
        <p:spPr>
          <a:xfrm>
            <a:off x="0" y="0"/>
            <a:ext cx="10515600" cy="754063"/>
          </a:xfrm>
        </p:spPr>
        <p:txBody>
          <a:bodyPr/>
          <a:lstStyle/>
          <a:p>
            <a:r>
              <a:rPr lang="en-AU" dirty="0"/>
              <a:t>Know your brand and message </a:t>
            </a:r>
          </a:p>
        </p:txBody>
      </p:sp>
      <p:pic>
        <p:nvPicPr>
          <p:cNvPr id="16" name="Picture 15" descr="A picture containing drawing, food&#10;&#10;Description automatically generated">
            <a:extLst>
              <a:ext uri="{FF2B5EF4-FFF2-40B4-BE49-F238E27FC236}">
                <a16:creationId xmlns:a16="http://schemas.microsoft.com/office/drawing/2014/main" id="{2232BDEE-1714-4535-B8D1-B93C022C2913}"/>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l="69329" t="19964" r="1601" b="22251"/>
          <a:stretch/>
        </p:blipFill>
        <p:spPr>
          <a:xfrm>
            <a:off x="10947" y="5343306"/>
            <a:ext cx="1524000" cy="1514694"/>
          </a:xfrm>
          <a:prstGeom prst="rect">
            <a:avLst/>
          </a:prstGeom>
        </p:spPr>
      </p:pic>
    </p:spTree>
    <p:extLst>
      <p:ext uri="{BB962C8B-B14F-4D97-AF65-F5344CB8AC3E}">
        <p14:creationId xmlns:p14="http://schemas.microsoft.com/office/powerpoint/2010/main" val="2589698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3CDC9-8098-4899-8541-28F155E35CC8}"/>
              </a:ext>
            </a:extLst>
          </p:cNvPr>
          <p:cNvSpPr>
            <a:spLocks noGrp="1"/>
          </p:cNvSpPr>
          <p:nvPr>
            <p:ph idx="1"/>
          </p:nvPr>
        </p:nvSpPr>
        <p:spPr>
          <a:xfrm>
            <a:off x="85541" y="1678735"/>
            <a:ext cx="11701369" cy="1750265"/>
          </a:xfrm>
        </p:spPr>
        <p:txBody>
          <a:bodyPr>
            <a:normAutofit/>
          </a:bodyPr>
          <a:lstStyle/>
          <a:p>
            <a:pPr marL="0" indent="0">
              <a:buNone/>
            </a:pPr>
            <a:r>
              <a:rPr lang="en-AU" b="0" i="0" dirty="0">
                <a:effectLst/>
                <a:latin typeface="Arial" panose="020B0604020202020204" pitchFamily="34" charset="0"/>
                <a:cs typeface="Arial" panose="020B0604020202020204" pitchFamily="34" charset="0"/>
              </a:rPr>
              <a:t>A hashtag is a label for content. </a:t>
            </a:r>
          </a:p>
          <a:p>
            <a:pPr lvl="1"/>
            <a:r>
              <a:rPr lang="en-AU" b="0" i="0" dirty="0">
                <a:effectLst/>
                <a:latin typeface="Arial" panose="020B0604020202020204" pitchFamily="34" charset="0"/>
                <a:cs typeface="Arial" panose="020B0604020202020204" pitchFamily="34" charset="0"/>
              </a:rPr>
              <a:t>It helps others who are interested in a certain topic, quickly find content on that same topic</a:t>
            </a:r>
          </a:p>
          <a:p>
            <a:pPr lvl="1"/>
            <a:r>
              <a:rPr lang="en-AU" dirty="0">
                <a:latin typeface="Arial" panose="020B0604020202020204" pitchFamily="34" charset="0"/>
                <a:cs typeface="Arial" panose="020B0604020202020204" pitchFamily="34" charset="0"/>
              </a:rPr>
              <a:t>Use them to join the conversation</a:t>
            </a:r>
            <a:endParaRPr lang="en-AU" sz="600" b="0" i="0" dirty="0">
              <a:effectLst/>
              <a:highlight>
                <a:srgbClr val="FFFF00"/>
              </a:highlight>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p:txBody>
      </p:sp>
      <p:pic>
        <p:nvPicPr>
          <p:cNvPr id="5" name="Picture 4" descr="A picture containing drawing, food&#10;&#10;Description automatically generated">
            <a:extLst>
              <a:ext uri="{FF2B5EF4-FFF2-40B4-BE49-F238E27FC236}">
                <a16:creationId xmlns:a16="http://schemas.microsoft.com/office/drawing/2014/main" id="{01CDF4FC-2832-4C3A-89A7-9F417DE8AA0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9" name="Picture 8" descr="A picture containing drawing, food&#10;&#10;Description automatically generated">
            <a:extLst>
              <a:ext uri="{FF2B5EF4-FFF2-40B4-BE49-F238E27FC236}">
                <a16:creationId xmlns:a16="http://schemas.microsoft.com/office/drawing/2014/main" id="{17405AAD-A7CA-454A-9410-2F3F0F1C80CD}"/>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sp>
        <p:nvSpPr>
          <p:cNvPr id="12" name="TextBox 11">
            <a:extLst>
              <a:ext uri="{FF2B5EF4-FFF2-40B4-BE49-F238E27FC236}">
                <a16:creationId xmlns:a16="http://schemas.microsoft.com/office/drawing/2014/main" id="{84DE31E9-5559-4D0E-83FF-58D427FC63FC}"/>
              </a:ext>
            </a:extLst>
          </p:cNvPr>
          <p:cNvSpPr txBox="1"/>
          <p:nvPr/>
        </p:nvSpPr>
        <p:spPr>
          <a:xfrm>
            <a:off x="7713329" y="3268862"/>
            <a:ext cx="4472694" cy="2308324"/>
          </a:xfrm>
          <a:prstGeom prst="rect">
            <a:avLst/>
          </a:prstGeom>
          <a:noFill/>
        </p:spPr>
        <p:txBody>
          <a:bodyPr wrap="square">
            <a:spAutoFit/>
          </a:bodyPr>
          <a:lstStyle/>
          <a:p>
            <a:pPr marL="0" indent="0" algn="r">
              <a:buNone/>
            </a:pPr>
            <a:r>
              <a:rPr lang="en-AU" sz="2400" i="1" dirty="0">
                <a:latin typeface="open sans"/>
              </a:rPr>
              <a:t>Tip: to make #Hashtags readable by </a:t>
            </a:r>
            <a:r>
              <a:rPr lang="en-AU" sz="2400" i="1" dirty="0" err="1">
                <a:latin typeface="open sans"/>
              </a:rPr>
              <a:t>screenreading</a:t>
            </a:r>
            <a:r>
              <a:rPr lang="en-AU" sz="2400" i="1" dirty="0">
                <a:latin typeface="open sans"/>
              </a:rPr>
              <a:t> software for the hearing impaired Capitalise each word </a:t>
            </a:r>
          </a:p>
          <a:p>
            <a:pPr marL="0" indent="0" algn="r">
              <a:buNone/>
            </a:pPr>
            <a:endParaRPr lang="en-AU" sz="2400" i="1" dirty="0">
              <a:latin typeface="open sans"/>
            </a:endParaRPr>
          </a:p>
          <a:p>
            <a:pPr marL="0" indent="0" algn="r">
              <a:buNone/>
            </a:pPr>
            <a:r>
              <a:rPr lang="en-AU" sz="2400" i="1" dirty="0">
                <a:latin typeface="open sans"/>
              </a:rPr>
              <a:t>#</a:t>
            </a:r>
            <a:r>
              <a:rPr lang="en-AU" sz="2400" b="1" i="1" dirty="0">
                <a:latin typeface="open sans"/>
              </a:rPr>
              <a:t>G</a:t>
            </a:r>
            <a:r>
              <a:rPr lang="en-AU" sz="2400" i="1" dirty="0">
                <a:latin typeface="open sans"/>
              </a:rPr>
              <a:t>eological</a:t>
            </a:r>
            <a:r>
              <a:rPr lang="en-AU" sz="2400" b="1" i="1" dirty="0">
                <a:latin typeface="open sans"/>
              </a:rPr>
              <a:t>S</a:t>
            </a:r>
            <a:r>
              <a:rPr lang="en-AU" sz="2400" i="1" dirty="0">
                <a:latin typeface="open sans"/>
              </a:rPr>
              <a:t>ociety</a:t>
            </a:r>
            <a:r>
              <a:rPr lang="en-AU" sz="2400" b="1" i="1" dirty="0">
                <a:latin typeface="open sans"/>
              </a:rPr>
              <a:t>O</a:t>
            </a:r>
            <a:r>
              <a:rPr lang="en-AU" sz="2400" i="1" dirty="0">
                <a:latin typeface="open sans"/>
              </a:rPr>
              <a:t>f</a:t>
            </a:r>
            <a:r>
              <a:rPr lang="en-AU" sz="2400" b="1" i="1" dirty="0">
                <a:latin typeface="open sans"/>
              </a:rPr>
              <a:t>A</a:t>
            </a:r>
            <a:r>
              <a:rPr lang="en-AU" sz="2400" i="1" dirty="0">
                <a:latin typeface="open sans"/>
              </a:rPr>
              <a:t>ustralia</a:t>
            </a:r>
          </a:p>
        </p:txBody>
      </p:sp>
      <p:pic>
        <p:nvPicPr>
          <p:cNvPr id="12292" name="Picture 4" descr="What is a hashtag and how to use a hashtag?">
            <a:extLst>
              <a:ext uri="{FF2B5EF4-FFF2-40B4-BE49-F238E27FC236}">
                <a16:creationId xmlns:a16="http://schemas.microsoft.com/office/drawing/2014/main" id="{0E43C831-CCC2-482F-A613-480A279EAB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75" b="45208"/>
          <a:stretch/>
        </p:blipFill>
        <p:spPr bwMode="auto">
          <a:xfrm>
            <a:off x="-41295" y="0"/>
            <a:ext cx="6137295" cy="15399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hat is a hashtag and how to use a hashtag?">
            <a:extLst>
              <a:ext uri="{FF2B5EF4-FFF2-40B4-BE49-F238E27FC236}">
                <a16:creationId xmlns:a16="http://schemas.microsoft.com/office/drawing/2014/main" id="{9A9613E7-AE13-45E2-8B97-34E9106EE6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067" b="9867"/>
          <a:stretch/>
        </p:blipFill>
        <p:spPr bwMode="auto">
          <a:xfrm>
            <a:off x="6048728" y="-1"/>
            <a:ext cx="6137295" cy="153996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27BD0F99-F764-4093-8B81-9F9AB01010BE}"/>
              </a:ext>
            </a:extLst>
          </p:cNvPr>
          <p:cNvSpPr txBox="1">
            <a:spLocks/>
          </p:cNvSpPr>
          <p:nvPr/>
        </p:nvSpPr>
        <p:spPr>
          <a:xfrm>
            <a:off x="1272575" y="3454270"/>
            <a:ext cx="6093473" cy="2566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panose="020B0604020202020204" pitchFamily="34" charset="0"/>
                <a:cs typeface="Arial" panose="020B0604020202020204" pitchFamily="34" charset="0"/>
              </a:rPr>
              <a:t>Make them unique – do a search first</a:t>
            </a:r>
          </a:p>
          <a:p>
            <a:r>
              <a:rPr lang="en-AU" dirty="0">
                <a:latin typeface="Arial" panose="020B0604020202020204" pitchFamily="34" charset="0"/>
                <a:cs typeface="Arial" panose="020B0604020202020204" pitchFamily="34" charset="0"/>
              </a:rPr>
              <a:t>Make them easy to understand and remember</a:t>
            </a:r>
          </a:p>
          <a:p>
            <a:r>
              <a:rPr lang="en-AU" dirty="0">
                <a:latin typeface="Arial" panose="020B0604020202020204" pitchFamily="34" charset="0"/>
                <a:cs typeface="Arial" panose="020B0604020202020204" pitchFamily="34" charset="0"/>
              </a:rPr>
              <a:t>Limit hashtag to 3 or 4</a:t>
            </a:r>
            <a:endParaRPr lang="en-A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245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Tag Other Pages on Facebook (and Why You Should!)">
            <a:extLst>
              <a:ext uri="{FF2B5EF4-FFF2-40B4-BE49-F238E27FC236}">
                <a16:creationId xmlns:a16="http://schemas.microsoft.com/office/drawing/2014/main" id="{1B5A76E8-B121-42C2-A93F-1BC241AAD1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56" t="23877" b="26123"/>
          <a:stretch/>
        </p:blipFill>
        <p:spPr bwMode="auto">
          <a:xfrm>
            <a:off x="28174" y="-84038"/>
            <a:ext cx="3483430" cy="15301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D21027-3570-4600-BD9A-D77CAEF4017F}"/>
              </a:ext>
            </a:extLst>
          </p:cNvPr>
          <p:cNvSpPr/>
          <p:nvPr/>
        </p:nvSpPr>
        <p:spPr>
          <a:xfrm>
            <a:off x="3319503" y="-84038"/>
            <a:ext cx="8872497" cy="1530149"/>
          </a:xfrm>
          <a:prstGeom prst="rect">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539A89F-2CFA-41EA-A153-688A16AE9BE9}"/>
              </a:ext>
            </a:extLst>
          </p:cNvPr>
          <p:cNvSpPr>
            <a:spLocks noGrp="1"/>
          </p:cNvSpPr>
          <p:nvPr>
            <p:ph type="title"/>
          </p:nvPr>
        </p:nvSpPr>
        <p:spPr>
          <a:xfrm>
            <a:off x="1353031" y="-84038"/>
            <a:ext cx="10515600" cy="1037345"/>
          </a:xfrm>
        </p:spPr>
        <p:txBody>
          <a:bodyPr/>
          <a:lstStyle/>
          <a:p>
            <a:r>
              <a:rPr lang="en-AU" dirty="0"/>
              <a:t>Tagging </a:t>
            </a:r>
          </a:p>
        </p:txBody>
      </p:sp>
      <p:sp>
        <p:nvSpPr>
          <p:cNvPr id="3" name="Content Placeholder 2">
            <a:extLst>
              <a:ext uri="{FF2B5EF4-FFF2-40B4-BE49-F238E27FC236}">
                <a16:creationId xmlns:a16="http://schemas.microsoft.com/office/drawing/2014/main" id="{F48E881E-3733-452C-8BFD-584F06407736}"/>
              </a:ext>
            </a:extLst>
          </p:cNvPr>
          <p:cNvSpPr>
            <a:spLocks noGrp="1"/>
          </p:cNvSpPr>
          <p:nvPr>
            <p:ph idx="1"/>
          </p:nvPr>
        </p:nvSpPr>
        <p:spPr>
          <a:xfrm>
            <a:off x="0" y="1491729"/>
            <a:ext cx="5885970" cy="4351338"/>
          </a:xfrm>
        </p:spPr>
        <p:txBody>
          <a:bodyPr/>
          <a:lstStyle/>
          <a:p>
            <a:pPr marL="0" indent="0">
              <a:buNone/>
            </a:pPr>
            <a:r>
              <a:rPr lang="en-AU" b="0" i="0" dirty="0">
                <a:solidFill>
                  <a:srgbClr val="333333"/>
                </a:solidFill>
                <a:effectLst/>
                <a:latin typeface="Open Sans"/>
              </a:rPr>
              <a:t>Use this when you want to draw people’s attention to someone within your post or comment</a:t>
            </a:r>
          </a:p>
          <a:p>
            <a:pPr marL="0" indent="0">
              <a:buNone/>
            </a:pPr>
            <a:endParaRPr lang="en-AU" b="0" i="0" dirty="0">
              <a:solidFill>
                <a:srgbClr val="333333"/>
              </a:solidFill>
              <a:effectLst/>
              <a:latin typeface="Open Sans"/>
            </a:endParaRPr>
          </a:p>
          <a:p>
            <a:pPr lvl="1"/>
            <a:r>
              <a:rPr lang="en-AU" dirty="0"/>
              <a:t>Typically using ‘@name’ will tag and link the person </a:t>
            </a:r>
          </a:p>
          <a:p>
            <a:pPr lvl="1"/>
            <a:endParaRPr lang="en-AU" dirty="0"/>
          </a:p>
          <a:p>
            <a:pPr lvl="1"/>
            <a:r>
              <a:rPr lang="en-AU" dirty="0"/>
              <a:t>This is a great way to interact and give a shout out to someone you want to connect with </a:t>
            </a:r>
          </a:p>
          <a:p>
            <a:pPr lvl="1"/>
            <a:endParaRPr lang="en-AU" dirty="0"/>
          </a:p>
        </p:txBody>
      </p:sp>
      <p:sp>
        <p:nvSpPr>
          <p:cNvPr id="5" name="TextBox 4">
            <a:extLst>
              <a:ext uri="{FF2B5EF4-FFF2-40B4-BE49-F238E27FC236}">
                <a16:creationId xmlns:a16="http://schemas.microsoft.com/office/drawing/2014/main" id="{02ECF307-3655-4D7C-BBC9-9A0CA307BAF4}"/>
              </a:ext>
            </a:extLst>
          </p:cNvPr>
          <p:cNvSpPr txBox="1"/>
          <p:nvPr/>
        </p:nvSpPr>
        <p:spPr>
          <a:xfrm>
            <a:off x="4118642" y="-38420"/>
            <a:ext cx="7853082" cy="1569660"/>
          </a:xfrm>
          <a:prstGeom prst="rect">
            <a:avLst/>
          </a:prstGeom>
          <a:noFill/>
        </p:spPr>
        <p:txBody>
          <a:bodyPr wrap="square" rtlCol="0">
            <a:spAutoFit/>
          </a:bodyPr>
          <a:lstStyle/>
          <a:p>
            <a:r>
              <a:rPr lang="en-AU" sz="3200" dirty="0">
                <a:solidFill>
                  <a:srgbClr val="FFFF00"/>
                </a:solidFill>
                <a:latin typeface="Open Sans"/>
              </a:rPr>
              <a:t>is</a:t>
            </a:r>
            <a:r>
              <a:rPr lang="en-AU" sz="3200" b="0" i="0" dirty="0">
                <a:solidFill>
                  <a:srgbClr val="FFFF00"/>
                </a:solidFill>
                <a:effectLst/>
                <a:latin typeface="Open Sans"/>
              </a:rPr>
              <a:t> when someone mentions you in a post and there is a link to your profile that others can click on</a:t>
            </a:r>
            <a:endParaRPr lang="en-AU" sz="3200" dirty="0">
              <a:solidFill>
                <a:srgbClr val="FFFF00"/>
              </a:solidFill>
            </a:endParaRPr>
          </a:p>
        </p:txBody>
      </p:sp>
      <p:pic>
        <p:nvPicPr>
          <p:cNvPr id="7" name="Picture 6">
            <a:extLst>
              <a:ext uri="{FF2B5EF4-FFF2-40B4-BE49-F238E27FC236}">
                <a16:creationId xmlns:a16="http://schemas.microsoft.com/office/drawing/2014/main" id="{0C6F4484-87B2-4CA5-8397-FA9480EC7500}"/>
              </a:ext>
            </a:extLst>
          </p:cNvPr>
          <p:cNvPicPr>
            <a:picLocks noChangeAspect="1"/>
          </p:cNvPicPr>
          <p:nvPr/>
        </p:nvPicPr>
        <p:blipFill>
          <a:blip r:embed="rId4"/>
          <a:stretch>
            <a:fillRect/>
          </a:stretch>
        </p:blipFill>
        <p:spPr>
          <a:xfrm>
            <a:off x="7841740" y="1446111"/>
            <a:ext cx="4322086" cy="4351339"/>
          </a:xfrm>
          <a:prstGeom prst="rect">
            <a:avLst/>
          </a:prstGeom>
        </p:spPr>
      </p:pic>
      <p:pic>
        <p:nvPicPr>
          <p:cNvPr id="9" name="Picture 8">
            <a:extLst>
              <a:ext uri="{FF2B5EF4-FFF2-40B4-BE49-F238E27FC236}">
                <a16:creationId xmlns:a16="http://schemas.microsoft.com/office/drawing/2014/main" id="{8181EC46-CE10-458E-A51C-6F9B2D69750C}"/>
              </a:ext>
            </a:extLst>
          </p:cNvPr>
          <p:cNvPicPr>
            <a:picLocks noChangeAspect="1"/>
          </p:cNvPicPr>
          <p:nvPr/>
        </p:nvPicPr>
        <p:blipFill>
          <a:blip r:embed="rId5"/>
          <a:stretch>
            <a:fillRect/>
          </a:stretch>
        </p:blipFill>
        <p:spPr>
          <a:xfrm>
            <a:off x="5957687" y="4230930"/>
            <a:ext cx="6096000" cy="2529447"/>
          </a:xfrm>
          <a:prstGeom prst="rect">
            <a:avLst/>
          </a:prstGeom>
        </p:spPr>
      </p:pic>
      <p:sp>
        <p:nvSpPr>
          <p:cNvPr id="10" name="TextBox 9">
            <a:extLst>
              <a:ext uri="{FF2B5EF4-FFF2-40B4-BE49-F238E27FC236}">
                <a16:creationId xmlns:a16="http://schemas.microsoft.com/office/drawing/2014/main" id="{C6922042-5F5C-4015-A55C-233A7E6FA6CD}"/>
              </a:ext>
            </a:extLst>
          </p:cNvPr>
          <p:cNvSpPr txBox="1"/>
          <p:nvPr/>
        </p:nvSpPr>
        <p:spPr>
          <a:xfrm>
            <a:off x="0" y="5629052"/>
            <a:ext cx="4226219" cy="1200329"/>
          </a:xfrm>
          <a:prstGeom prst="rect">
            <a:avLst/>
          </a:prstGeom>
          <a:noFill/>
        </p:spPr>
        <p:txBody>
          <a:bodyPr wrap="square" rtlCol="0">
            <a:spAutoFit/>
          </a:bodyPr>
          <a:lstStyle/>
          <a:p>
            <a:r>
              <a:rPr lang="en-AU" sz="2400" i="1" dirty="0"/>
              <a:t>Tip: On twitter don’t start a tweet with a tag use </a:t>
            </a:r>
            <a:r>
              <a:rPr lang="en-AU" sz="2400" i="1" dirty="0">
                <a:hlinkClick r:id="rId6"/>
              </a:rPr>
              <a:t>.@name</a:t>
            </a:r>
            <a:r>
              <a:rPr lang="en-AU" sz="2400" i="1" dirty="0"/>
              <a:t> to make sure it works</a:t>
            </a:r>
          </a:p>
        </p:txBody>
      </p:sp>
      <p:pic>
        <p:nvPicPr>
          <p:cNvPr id="12" name="Picture 11">
            <a:extLst>
              <a:ext uri="{FF2B5EF4-FFF2-40B4-BE49-F238E27FC236}">
                <a16:creationId xmlns:a16="http://schemas.microsoft.com/office/drawing/2014/main" id="{DA17ED33-6834-44C1-AEE7-91C10BDB176F}"/>
              </a:ext>
            </a:extLst>
          </p:cNvPr>
          <p:cNvPicPr>
            <a:picLocks noChangeAspect="1"/>
          </p:cNvPicPr>
          <p:nvPr/>
        </p:nvPicPr>
        <p:blipFill>
          <a:blip r:embed="rId7"/>
          <a:stretch>
            <a:fillRect/>
          </a:stretch>
        </p:blipFill>
        <p:spPr>
          <a:xfrm>
            <a:off x="5901339" y="2001244"/>
            <a:ext cx="4983196" cy="4629630"/>
          </a:xfrm>
          <a:prstGeom prst="rect">
            <a:avLst/>
          </a:prstGeom>
        </p:spPr>
      </p:pic>
    </p:spTree>
    <p:extLst>
      <p:ext uri="{BB962C8B-B14F-4D97-AF65-F5344CB8AC3E}">
        <p14:creationId xmlns:p14="http://schemas.microsoft.com/office/powerpoint/2010/main" val="414025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ACEA542F-3DFC-45C9-A90C-BBAEBBFDA27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9" name="Picture 8" descr="A picture containing drawing, food&#10;&#10;Description automatically generated">
            <a:extLst>
              <a:ext uri="{FF2B5EF4-FFF2-40B4-BE49-F238E27FC236}">
                <a16:creationId xmlns:a16="http://schemas.microsoft.com/office/drawing/2014/main" id="{1F86ADB6-72EB-48D9-B39D-36F0EF50755A}"/>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14338" name="Picture 2" descr="links - Liberal Dictionary">
            <a:extLst>
              <a:ext uri="{FF2B5EF4-FFF2-40B4-BE49-F238E27FC236}">
                <a16:creationId xmlns:a16="http://schemas.microsoft.com/office/drawing/2014/main" id="{E3BF5C07-7FFB-41AE-8F6E-DD8FBE6B84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01" b="11109"/>
          <a:stretch/>
        </p:blipFill>
        <p:spPr bwMode="auto">
          <a:xfrm>
            <a:off x="0" y="-92208"/>
            <a:ext cx="4314825" cy="17212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CEC9E8-DFEA-49A7-945E-C5DBA6F7498E}"/>
              </a:ext>
            </a:extLst>
          </p:cNvPr>
          <p:cNvSpPr>
            <a:spLocks noGrp="1"/>
          </p:cNvSpPr>
          <p:nvPr>
            <p:ph idx="1"/>
          </p:nvPr>
        </p:nvSpPr>
        <p:spPr>
          <a:xfrm>
            <a:off x="353467" y="1167973"/>
            <a:ext cx="7746548" cy="5494083"/>
          </a:xfrm>
        </p:spPr>
        <p:txBody>
          <a:bodyPr>
            <a:normAutofit/>
          </a:bodyPr>
          <a:lstStyle/>
          <a:p>
            <a:r>
              <a:rPr lang="en-AU" sz="3200" dirty="0"/>
              <a:t>Links imbedded in your posts are important to direct your followers to more information or to download a publications</a:t>
            </a:r>
          </a:p>
          <a:p>
            <a:r>
              <a:rPr lang="en-AU" sz="3200" dirty="0"/>
              <a:t>Most platforms let you just copy and paste links into posts and it will hyperlink it automatically</a:t>
            </a:r>
          </a:p>
          <a:p>
            <a:pPr lvl="1"/>
            <a:r>
              <a:rPr lang="en-AU" sz="2800" dirty="0"/>
              <a:t>Twitter where you are limited to 140 characters use smaller </a:t>
            </a:r>
            <a:r>
              <a:rPr lang="en-AU" sz="2800" dirty="0" err="1"/>
              <a:t>urls</a:t>
            </a:r>
            <a:endParaRPr lang="en-AU" sz="2800" dirty="0"/>
          </a:p>
          <a:p>
            <a:pPr lvl="1"/>
            <a:r>
              <a:rPr lang="en-AU" sz="2800" dirty="0"/>
              <a:t>Instagram doesn’t hyperlink – put the link in your bio, just remember to say that its there</a:t>
            </a:r>
          </a:p>
          <a:p>
            <a:pPr lvl="1"/>
            <a:endParaRPr lang="en-AU" sz="2800" dirty="0"/>
          </a:p>
        </p:txBody>
      </p:sp>
      <p:sp>
        <p:nvSpPr>
          <p:cNvPr id="14" name="TextBox 13">
            <a:extLst>
              <a:ext uri="{FF2B5EF4-FFF2-40B4-BE49-F238E27FC236}">
                <a16:creationId xmlns:a16="http://schemas.microsoft.com/office/drawing/2014/main" id="{1DE959A5-7622-4A92-BB16-5A022F49BC94}"/>
              </a:ext>
            </a:extLst>
          </p:cNvPr>
          <p:cNvSpPr txBox="1"/>
          <p:nvPr/>
        </p:nvSpPr>
        <p:spPr>
          <a:xfrm>
            <a:off x="8955955" y="267386"/>
            <a:ext cx="3392287" cy="1815882"/>
          </a:xfrm>
          <a:prstGeom prst="rect">
            <a:avLst/>
          </a:prstGeom>
          <a:noFill/>
        </p:spPr>
        <p:txBody>
          <a:bodyPr wrap="square">
            <a:spAutoFit/>
          </a:bodyPr>
          <a:lstStyle/>
          <a:p>
            <a:r>
              <a:rPr lang="en-AU" sz="2800" i="1" dirty="0"/>
              <a:t>TIP: Sites like </a:t>
            </a:r>
            <a:r>
              <a:rPr lang="en-AU" sz="2800" i="1" u="sng" dirty="0">
                <a:solidFill>
                  <a:schemeClr val="accent1">
                    <a:lumMod val="75000"/>
                  </a:schemeClr>
                </a:solidFill>
              </a:rPr>
              <a:t>bit.ly </a:t>
            </a:r>
            <a:r>
              <a:rPr lang="en-AU" sz="2800" i="1" dirty="0"/>
              <a:t>and </a:t>
            </a:r>
            <a:r>
              <a:rPr lang="en-AU" sz="2800" i="1" u="sng" dirty="0">
                <a:solidFill>
                  <a:schemeClr val="accent1">
                    <a:lumMod val="75000"/>
                  </a:schemeClr>
                </a:solidFill>
              </a:rPr>
              <a:t>tinyurl.com </a:t>
            </a:r>
            <a:r>
              <a:rPr lang="en-AU" sz="2800" i="1" dirty="0"/>
              <a:t>let you create shorter links for free</a:t>
            </a:r>
          </a:p>
        </p:txBody>
      </p:sp>
      <p:pic>
        <p:nvPicPr>
          <p:cNvPr id="14340" name="Picture 4" descr="7 ways to post better links on Facebook | Connecting Up">
            <a:extLst>
              <a:ext uri="{FF2B5EF4-FFF2-40B4-BE49-F238E27FC236}">
                <a16:creationId xmlns:a16="http://schemas.microsoft.com/office/drawing/2014/main" id="{10C8612D-05A6-4641-807F-9313DC456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8721" y="2345680"/>
            <a:ext cx="3370747" cy="280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835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3C21D008-E5C5-49EF-8711-62FA0FB20FB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4F72CA75-1193-43A7-B134-C4A9B8E8ED4F}"/>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sp>
        <p:nvSpPr>
          <p:cNvPr id="11" name="Content Placeholder 10">
            <a:extLst>
              <a:ext uri="{FF2B5EF4-FFF2-40B4-BE49-F238E27FC236}">
                <a16:creationId xmlns:a16="http://schemas.microsoft.com/office/drawing/2014/main" id="{FD23E467-A69B-4B49-950A-6656D9A51F86}"/>
              </a:ext>
            </a:extLst>
          </p:cNvPr>
          <p:cNvSpPr>
            <a:spLocks noGrp="1"/>
          </p:cNvSpPr>
          <p:nvPr>
            <p:ph idx="1"/>
          </p:nvPr>
        </p:nvSpPr>
        <p:spPr>
          <a:xfrm>
            <a:off x="83083" y="1501161"/>
            <a:ext cx="4807482" cy="4351338"/>
          </a:xfrm>
        </p:spPr>
        <p:txBody>
          <a:bodyPr/>
          <a:lstStyle/>
          <a:p>
            <a:pPr marL="514350" indent="-514350">
              <a:buAutoNum type="arabicPeriod"/>
            </a:pPr>
            <a:r>
              <a:rPr lang="en-AU" dirty="0"/>
              <a:t>Ignore the Trolls</a:t>
            </a:r>
          </a:p>
          <a:p>
            <a:pPr marL="514350" indent="-514350">
              <a:buAutoNum type="arabicPeriod"/>
            </a:pPr>
            <a:r>
              <a:rPr lang="en-AU" dirty="0"/>
              <a:t>Diffuse with Humour</a:t>
            </a:r>
          </a:p>
          <a:p>
            <a:pPr marL="514350" indent="-514350">
              <a:buAutoNum type="arabicPeriod"/>
            </a:pPr>
            <a:r>
              <a:rPr lang="en-AU" dirty="0"/>
              <a:t>Block or Ban and Report – keep them in the Dungeon</a:t>
            </a:r>
          </a:p>
          <a:p>
            <a:pPr marL="514350" indent="-514350">
              <a:buAutoNum type="arabicPeriod"/>
            </a:pPr>
            <a:r>
              <a:rPr lang="en-AU" dirty="0"/>
              <a:t>Don’t be baited</a:t>
            </a:r>
          </a:p>
          <a:p>
            <a:pPr marL="514350" indent="-514350">
              <a:buAutoNum type="arabicPeriod"/>
            </a:pPr>
            <a:r>
              <a:rPr lang="en-AU" dirty="0"/>
              <a:t>Don’t delete their posts</a:t>
            </a:r>
          </a:p>
          <a:p>
            <a:pPr marL="514350" indent="-514350">
              <a:buAutoNum type="arabicPeriod"/>
            </a:pPr>
            <a:r>
              <a:rPr lang="en-AU" dirty="0"/>
              <a:t>Build supportive, friendly community</a:t>
            </a:r>
          </a:p>
          <a:p>
            <a:pPr marL="514350" indent="-514350">
              <a:buAutoNum type="arabicPeriod"/>
            </a:pPr>
            <a:endParaRPr lang="en-AU" dirty="0"/>
          </a:p>
        </p:txBody>
      </p:sp>
      <p:pic>
        <p:nvPicPr>
          <p:cNvPr id="14" name="Picture 4" descr="Trolls (film) - Wikiquote">
            <a:extLst>
              <a:ext uri="{FF2B5EF4-FFF2-40B4-BE49-F238E27FC236}">
                <a16:creationId xmlns:a16="http://schemas.microsoft.com/office/drawing/2014/main" id="{1A4F74E9-C593-47E4-95E6-32DD9F9C58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33528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20F9001-C41F-4127-B307-54C94929C8AB}"/>
              </a:ext>
            </a:extLst>
          </p:cNvPr>
          <p:cNvPicPr>
            <a:picLocks noChangeAspect="1"/>
          </p:cNvPicPr>
          <p:nvPr/>
        </p:nvPicPr>
        <p:blipFill>
          <a:blip r:embed="rId4"/>
          <a:stretch>
            <a:fillRect/>
          </a:stretch>
        </p:blipFill>
        <p:spPr>
          <a:xfrm>
            <a:off x="3251765" y="0"/>
            <a:ext cx="4575312" cy="1914116"/>
          </a:xfrm>
          <a:prstGeom prst="rect">
            <a:avLst/>
          </a:prstGeom>
        </p:spPr>
      </p:pic>
      <p:pic>
        <p:nvPicPr>
          <p:cNvPr id="13314" name="Picture 2" descr="Troll In The Dungeon GIFs | Tenor">
            <a:extLst>
              <a:ext uri="{FF2B5EF4-FFF2-40B4-BE49-F238E27FC236}">
                <a16:creationId xmlns:a16="http://schemas.microsoft.com/office/drawing/2014/main" id="{C1BF5070-51B6-4DAF-A152-E3C68857BA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35020" y="0"/>
            <a:ext cx="4051003" cy="232434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ow to Deal With Twitter Trolls | Search Influence">
            <a:extLst>
              <a:ext uri="{FF2B5EF4-FFF2-40B4-BE49-F238E27FC236}">
                <a16:creationId xmlns:a16="http://schemas.microsoft.com/office/drawing/2014/main" id="{A372B1A6-DEF4-416A-8836-6D8BC0AC6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648" y="2215524"/>
            <a:ext cx="3524031" cy="223693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876 – Don't Feed the Trolls | The Christian Nerd">
            <a:extLst>
              <a:ext uri="{FF2B5EF4-FFF2-40B4-BE49-F238E27FC236}">
                <a16:creationId xmlns:a16="http://schemas.microsoft.com/office/drawing/2014/main" id="{4F814654-8012-48B1-BEF4-EE98ADC2C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283" y="3058021"/>
            <a:ext cx="2675645" cy="235902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Picture of Dustin Martin is inundated with comments from women saying they  want to 'lick his thighs' | | Express Digest">
            <a:extLst>
              <a:ext uri="{FF2B5EF4-FFF2-40B4-BE49-F238E27FC236}">
                <a16:creationId xmlns:a16="http://schemas.microsoft.com/office/drawing/2014/main" id="{FFB8E041-14D9-48C1-BA89-0169FF9618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4039" y="219935"/>
            <a:ext cx="5095795" cy="598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28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133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3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3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9B05-3F22-42D7-AC14-972C125D14C5}"/>
              </a:ext>
            </a:extLst>
          </p:cNvPr>
          <p:cNvSpPr>
            <a:spLocks noGrp="1"/>
          </p:cNvSpPr>
          <p:nvPr>
            <p:ph type="title"/>
          </p:nvPr>
        </p:nvSpPr>
        <p:spPr/>
        <p:txBody>
          <a:bodyPr/>
          <a:lstStyle/>
          <a:p>
            <a:r>
              <a:rPr lang="en-AU" dirty="0">
                <a:solidFill>
                  <a:srgbClr val="FF0000"/>
                </a:solidFill>
              </a:rPr>
              <a:t>Poll </a:t>
            </a:r>
          </a:p>
        </p:txBody>
      </p:sp>
      <p:sp>
        <p:nvSpPr>
          <p:cNvPr id="3" name="Content Placeholder 2">
            <a:extLst>
              <a:ext uri="{FF2B5EF4-FFF2-40B4-BE49-F238E27FC236}">
                <a16:creationId xmlns:a16="http://schemas.microsoft.com/office/drawing/2014/main" id="{EAAE32B3-9A19-472A-83E2-6E280DE65E0B}"/>
              </a:ext>
            </a:extLst>
          </p:cNvPr>
          <p:cNvSpPr>
            <a:spLocks noGrp="1"/>
          </p:cNvSpPr>
          <p:nvPr>
            <p:ph idx="1"/>
          </p:nvPr>
        </p:nvSpPr>
        <p:spPr>
          <a:xfrm>
            <a:off x="838200" y="1468939"/>
            <a:ext cx="10515600" cy="4708024"/>
          </a:xfrm>
        </p:spPr>
        <p:txBody>
          <a:bodyPr/>
          <a:lstStyle/>
          <a:p>
            <a:r>
              <a:rPr lang="en-AU" dirty="0"/>
              <a:t>What social media platforms do you use (sci-comm and other)</a:t>
            </a:r>
          </a:p>
          <a:p>
            <a:pPr lvl="1"/>
            <a:r>
              <a:rPr lang="en-AU" dirty="0"/>
              <a:t>Facebook</a:t>
            </a:r>
          </a:p>
          <a:p>
            <a:pPr lvl="1"/>
            <a:r>
              <a:rPr lang="en-AU" dirty="0"/>
              <a:t>Instagram</a:t>
            </a:r>
          </a:p>
          <a:p>
            <a:pPr lvl="1"/>
            <a:r>
              <a:rPr lang="en-AU" dirty="0"/>
              <a:t>Twitter</a:t>
            </a:r>
          </a:p>
          <a:p>
            <a:pPr lvl="1"/>
            <a:r>
              <a:rPr lang="en-AU" dirty="0" err="1"/>
              <a:t>Linkedin</a:t>
            </a:r>
            <a:endParaRPr lang="en-AU" dirty="0"/>
          </a:p>
          <a:p>
            <a:pPr lvl="1"/>
            <a:r>
              <a:rPr lang="en-AU" dirty="0" err="1"/>
              <a:t>Tictoc</a:t>
            </a:r>
            <a:endParaRPr lang="en-AU" dirty="0"/>
          </a:p>
          <a:p>
            <a:pPr lvl="1"/>
            <a:r>
              <a:rPr lang="en-AU" dirty="0"/>
              <a:t>Snapchat</a:t>
            </a:r>
          </a:p>
          <a:p>
            <a:pPr lvl="1"/>
            <a:r>
              <a:rPr lang="en-AU" dirty="0" err="1"/>
              <a:t>Youtube</a:t>
            </a:r>
            <a:endParaRPr lang="en-AU" dirty="0"/>
          </a:p>
          <a:p>
            <a:pPr lvl="1"/>
            <a:r>
              <a:rPr lang="en-AU" dirty="0"/>
              <a:t>Other</a:t>
            </a:r>
          </a:p>
          <a:p>
            <a:pPr lvl="1"/>
            <a:endParaRPr lang="en-AU" dirty="0"/>
          </a:p>
          <a:p>
            <a:pPr lvl="1"/>
            <a:endParaRPr lang="en-AU" dirty="0"/>
          </a:p>
        </p:txBody>
      </p:sp>
      <p:pic>
        <p:nvPicPr>
          <p:cNvPr id="5" name="Picture 4" descr="A picture containing drawing, food&#10;&#10;Description automatically generated">
            <a:extLst>
              <a:ext uri="{FF2B5EF4-FFF2-40B4-BE49-F238E27FC236}">
                <a16:creationId xmlns:a16="http://schemas.microsoft.com/office/drawing/2014/main" id="{5298171C-A2C7-4AE0-B547-45CB03706EA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DCC2EDF1-FC1A-4B5A-B07B-8A5484DDFBF3}"/>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61004"/>
            <a:ext cx="1524000" cy="1514694"/>
          </a:xfrm>
          <a:prstGeom prst="rect">
            <a:avLst/>
          </a:prstGeom>
        </p:spPr>
      </p:pic>
    </p:spTree>
    <p:extLst>
      <p:ext uri="{BB962C8B-B14F-4D97-AF65-F5344CB8AC3E}">
        <p14:creationId xmlns:p14="http://schemas.microsoft.com/office/powerpoint/2010/main" val="296545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7E817D-26D2-4CFF-BE2B-BA8DC591D748}"/>
              </a:ext>
            </a:extLst>
          </p:cNvPr>
          <p:cNvSpPr/>
          <p:nvPr/>
        </p:nvSpPr>
        <p:spPr>
          <a:xfrm>
            <a:off x="0" y="0"/>
            <a:ext cx="12186023" cy="2052975"/>
          </a:xfrm>
          <a:prstGeom prst="rect">
            <a:avLst/>
          </a:prstGeom>
          <a:solidFill>
            <a:srgbClr val="3C5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icture containing drawing, food&#10;&#10;Description automatically generated">
            <a:extLst>
              <a:ext uri="{FF2B5EF4-FFF2-40B4-BE49-F238E27FC236}">
                <a16:creationId xmlns:a16="http://schemas.microsoft.com/office/drawing/2014/main" id="{B757C3E6-9D21-440C-9A06-B47B179F3CA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640D892E-1E56-46BA-8275-E151D8FCD45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9218" name="Picture 2" descr="Facebook - latest news, pictures &amp; video - Mirror Online">
            <a:extLst>
              <a:ext uri="{FF2B5EF4-FFF2-40B4-BE49-F238E27FC236}">
                <a16:creationId xmlns:a16="http://schemas.microsoft.com/office/drawing/2014/main" id="{C30386D6-BA24-4C23-92A9-8F8BA7F62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52750" cy="15525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54B2DCC-AD32-40E0-B8F2-5BE40A929A25}"/>
              </a:ext>
            </a:extLst>
          </p:cNvPr>
          <p:cNvGrpSpPr/>
          <p:nvPr/>
        </p:nvGrpSpPr>
        <p:grpSpPr>
          <a:xfrm>
            <a:off x="6093011" y="2052975"/>
            <a:ext cx="6003597" cy="4252921"/>
            <a:chOff x="6095980" y="2124282"/>
            <a:chExt cx="6003597" cy="4252921"/>
          </a:xfrm>
        </p:grpSpPr>
        <p:sp>
          <p:nvSpPr>
            <p:cNvPr id="13" name="Content Placeholder 2">
              <a:extLst>
                <a:ext uri="{FF2B5EF4-FFF2-40B4-BE49-F238E27FC236}">
                  <a16:creationId xmlns:a16="http://schemas.microsoft.com/office/drawing/2014/main" id="{604A7906-89F6-4048-8444-8D5B654B5DB1}"/>
                </a:ext>
              </a:extLst>
            </p:cNvPr>
            <p:cNvSpPr txBox="1">
              <a:spLocks/>
            </p:cNvSpPr>
            <p:nvPr/>
          </p:nvSpPr>
          <p:spPr>
            <a:xfrm>
              <a:off x="6095980" y="2250307"/>
              <a:ext cx="6003597" cy="41268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Usage in Australia (2019 stats)</a:t>
              </a:r>
            </a:p>
            <a:p>
              <a:r>
                <a:rPr lang="en-AU" dirty="0"/>
                <a:t>15,000,000 users</a:t>
              </a:r>
            </a:p>
            <a:p>
              <a:r>
                <a:rPr lang="en-AU" dirty="0"/>
                <a:t>88% male, 94% female</a:t>
              </a:r>
            </a:p>
            <a:p>
              <a:r>
                <a:rPr lang="en-AU" dirty="0"/>
                <a:t>35-39 year </a:t>
              </a:r>
              <a:r>
                <a:rPr lang="en-AU" dirty="0" err="1"/>
                <a:t>olds</a:t>
              </a:r>
              <a:r>
                <a:rPr lang="en-AU" dirty="0"/>
                <a:t> are highest daily users</a:t>
              </a:r>
            </a:p>
            <a:p>
              <a:r>
                <a:rPr lang="en-AU" dirty="0"/>
                <a:t>Facebook is used 16 minutes per use</a:t>
              </a:r>
            </a:p>
            <a:p>
              <a:r>
                <a:rPr lang="en-AU" dirty="0"/>
                <a:t>NT and Tas use most frequently, Vic use least </a:t>
              </a:r>
              <a:r>
                <a:rPr lang="en-AU" dirty="0" err="1"/>
                <a:t>frequestly</a:t>
              </a:r>
              <a:r>
                <a:rPr lang="en-AU" dirty="0"/>
                <a:t> </a:t>
              </a:r>
            </a:p>
            <a:p>
              <a:endParaRPr lang="en-AU" dirty="0"/>
            </a:p>
            <a:p>
              <a:endParaRPr lang="en-AU" dirty="0"/>
            </a:p>
          </p:txBody>
        </p:sp>
        <p:pic>
          <p:nvPicPr>
            <p:cNvPr id="14" name="Graphic 13" descr="Australia">
              <a:extLst>
                <a:ext uri="{FF2B5EF4-FFF2-40B4-BE49-F238E27FC236}">
                  <a16:creationId xmlns:a16="http://schemas.microsoft.com/office/drawing/2014/main" id="{2F72151E-C2D3-4A7A-A67A-5FFEF09E7A6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8757" r="35925" b="18310"/>
            <a:stretch/>
          </p:blipFill>
          <p:spPr>
            <a:xfrm>
              <a:off x="6392441" y="2124282"/>
              <a:ext cx="4961359" cy="4098760"/>
            </a:xfrm>
            <a:prstGeom prst="rect">
              <a:avLst/>
            </a:prstGeom>
          </p:spPr>
        </p:pic>
      </p:grpSp>
      <p:sp>
        <p:nvSpPr>
          <p:cNvPr id="21" name="Content Placeholder 2">
            <a:extLst>
              <a:ext uri="{FF2B5EF4-FFF2-40B4-BE49-F238E27FC236}">
                <a16:creationId xmlns:a16="http://schemas.microsoft.com/office/drawing/2014/main" id="{3C010E6F-82C2-43E4-8540-588F11A82C33}"/>
              </a:ext>
            </a:extLst>
          </p:cNvPr>
          <p:cNvSpPr>
            <a:spLocks noGrp="1"/>
          </p:cNvSpPr>
          <p:nvPr>
            <p:ph idx="1"/>
          </p:nvPr>
        </p:nvSpPr>
        <p:spPr>
          <a:xfrm>
            <a:off x="535820" y="2245767"/>
            <a:ext cx="5557191" cy="3978639"/>
          </a:xfrm>
        </p:spPr>
        <p:txBody>
          <a:bodyPr anchor="t">
            <a:normAutofit/>
          </a:bodyPr>
          <a:lstStyle/>
          <a:p>
            <a:pPr marL="0" indent="0">
              <a:buNone/>
            </a:pPr>
            <a:r>
              <a:rPr lang="en-AU" sz="3200" b="1" dirty="0"/>
              <a:t>Advantages</a:t>
            </a:r>
          </a:p>
          <a:p>
            <a:r>
              <a:rPr lang="en-AU" sz="3200" dirty="0"/>
              <a:t>Most popular platform</a:t>
            </a:r>
          </a:p>
          <a:p>
            <a:r>
              <a:rPr lang="en-AU" sz="3200" dirty="0"/>
              <a:t>Huge potential audience</a:t>
            </a:r>
          </a:p>
          <a:p>
            <a:r>
              <a:rPr lang="en-AU" sz="3200" dirty="0"/>
              <a:t>Great driver of traffic to websites</a:t>
            </a:r>
          </a:p>
          <a:p>
            <a:r>
              <a:rPr lang="en-AU" sz="3200" dirty="0"/>
              <a:t>Highly targeted</a:t>
            </a:r>
          </a:p>
          <a:p>
            <a:endParaRPr lang="en-AU" sz="3200" dirty="0"/>
          </a:p>
        </p:txBody>
      </p:sp>
      <p:sp>
        <p:nvSpPr>
          <p:cNvPr id="23" name="TextBox 22">
            <a:extLst>
              <a:ext uri="{FF2B5EF4-FFF2-40B4-BE49-F238E27FC236}">
                <a16:creationId xmlns:a16="http://schemas.microsoft.com/office/drawing/2014/main" id="{C902C0A4-392A-4CBA-950C-7C39BE45EEEF}"/>
              </a:ext>
            </a:extLst>
          </p:cNvPr>
          <p:cNvSpPr txBox="1"/>
          <p:nvPr/>
        </p:nvSpPr>
        <p:spPr>
          <a:xfrm>
            <a:off x="2821386" y="44287"/>
            <a:ext cx="9364637" cy="1938992"/>
          </a:xfrm>
          <a:prstGeom prst="rect">
            <a:avLst/>
          </a:prstGeom>
          <a:noFill/>
        </p:spPr>
        <p:txBody>
          <a:bodyPr wrap="square">
            <a:spAutoFit/>
          </a:bodyPr>
          <a:lstStyle/>
          <a:p>
            <a:r>
              <a:rPr lang="en-AU" sz="2400" dirty="0">
                <a:solidFill>
                  <a:schemeClr val="bg1"/>
                </a:solidFill>
              </a:rPr>
              <a:t> is a social networking site where people share their lives, their interests and their holiday snaps with their Facebook ‘friends’. Since the line between professional and social life is not a clear one, Facebook, used with care, can be a great way to stay in touch with research colleagues from all over the world. </a:t>
            </a:r>
          </a:p>
        </p:txBody>
      </p:sp>
    </p:spTree>
    <p:extLst>
      <p:ext uri="{BB962C8B-B14F-4D97-AF65-F5344CB8AC3E}">
        <p14:creationId xmlns:p14="http://schemas.microsoft.com/office/powerpoint/2010/main" val="425996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B757C3E6-9D21-440C-9A06-B47B179F3CA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640D892E-1E56-46BA-8275-E151D8FCD45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9218" name="Picture 2" descr="Facebook - latest news, pictures &amp; video - Mirror Online">
            <a:extLst>
              <a:ext uri="{FF2B5EF4-FFF2-40B4-BE49-F238E27FC236}">
                <a16:creationId xmlns:a16="http://schemas.microsoft.com/office/drawing/2014/main" id="{C30386D6-BA24-4C23-92A9-8F8BA7F62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99" b="27045"/>
          <a:stretch/>
        </p:blipFill>
        <p:spPr bwMode="auto">
          <a:xfrm>
            <a:off x="-17812" y="6369"/>
            <a:ext cx="2952750" cy="8967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D7E817D-26D2-4CFF-BE2B-BA8DC591D748}"/>
              </a:ext>
            </a:extLst>
          </p:cNvPr>
          <p:cNvSpPr/>
          <p:nvPr/>
        </p:nvSpPr>
        <p:spPr>
          <a:xfrm>
            <a:off x="2861187" y="1"/>
            <a:ext cx="9324836" cy="903072"/>
          </a:xfrm>
          <a:prstGeom prst="rect">
            <a:avLst/>
          </a:prstGeom>
          <a:solidFill>
            <a:srgbClr val="3C5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Content Placeholder 2">
            <a:extLst>
              <a:ext uri="{FF2B5EF4-FFF2-40B4-BE49-F238E27FC236}">
                <a16:creationId xmlns:a16="http://schemas.microsoft.com/office/drawing/2014/main" id="{CA314D08-0477-4ED9-80BD-B813CA746D04}"/>
              </a:ext>
            </a:extLst>
          </p:cNvPr>
          <p:cNvSpPr txBox="1">
            <a:spLocks/>
          </p:cNvSpPr>
          <p:nvPr/>
        </p:nvSpPr>
        <p:spPr>
          <a:xfrm>
            <a:off x="305161" y="1055945"/>
            <a:ext cx="5415555" cy="5411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t>Using it effectively </a:t>
            </a:r>
          </a:p>
          <a:p>
            <a:r>
              <a:rPr lang="en-AU" dirty="0"/>
              <a:t>Post regularly – 3-4 times a week as a start – no more than 1 post a day</a:t>
            </a:r>
          </a:p>
          <a:p>
            <a:r>
              <a:rPr lang="en-AU" dirty="0"/>
              <a:t>Inject personality – a human voice makes you relatable</a:t>
            </a:r>
          </a:p>
          <a:p>
            <a:r>
              <a:rPr lang="en-AU" dirty="0"/>
              <a:t>Ask questions to encourage interaction</a:t>
            </a:r>
          </a:p>
          <a:p>
            <a:r>
              <a:rPr lang="en-AU" dirty="0"/>
              <a:t>Aim to spend about 1.5-2 hours a week posting, retweeting and interacting</a:t>
            </a:r>
          </a:p>
          <a:p>
            <a:endParaRPr lang="en-AU" dirty="0"/>
          </a:p>
          <a:p>
            <a:endParaRPr lang="en-AU" dirty="0"/>
          </a:p>
          <a:p>
            <a:endParaRPr lang="en-AU" dirty="0"/>
          </a:p>
          <a:p>
            <a:endParaRPr lang="en-AU" dirty="0"/>
          </a:p>
        </p:txBody>
      </p:sp>
      <p:pic>
        <p:nvPicPr>
          <p:cNvPr id="8" name="Picture 7">
            <a:extLst>
              <a:ext uri="{FF2B5EF4-FFF2-40B4-BE49-F238E27FC236}">
                <a16:creationId xmlns:a16="http://schemas.microsoft.com/office/drawing/2014/main" id="{AE2AF5C6-03B3-403E-B033-7CB07CB10324}"/>
              </a:ext>
            </a:extLst>
          </p:cNvPr>
          <p:cNvPicPr>
            <a:picLocks noChangeAspect="1"/>
          </p:cNvPicPr>
          <p:nvPr/>
        </p:nvPicPr>
        <p:blipFill>
          <a:blip r:embed="rId4"/>
          <a:stretch>
            <a:fillRect/>
          </a:stretch>
        </p:blipFill>
        <p:spPr>
          <a:xfrm>
            <a:off x="6261183" y="165182"/>
            <a:ext cx="5768731" cy="5816764"/>
          </a:xfrm>
          <a:prstGeom prst="rect">
            <a:avLst/>
          </a:prstGeom>
        </p:spPr>
      </p:pic>
      <p:pic>
        <p:nvPicPr>
          <p:cNvPr id="15" name="Picture 14">
            <a:extLst>
              <a:ext uri="{FF2B5EF4-FFF2-40B4-BE49-F238E27FC236}">
                <a16:creationId xmlns:a16="http://schemas.microsoft.com/office/drawing/2014/main" id="{DAA3F6F3-4F04-4830-91B6-5766FC42950F}"/>
              </a:ext>
            </a:extLst>
          </p:cNvPr>
          <p:cNvPicPr>
            <a:picLocks noChangeAspect="1"/>
          </p:cNvPicPr>
          <p:nvPr/>
        </p:nvPicPr>
        <p:blipFill>
          <a:blip r:embed="rId5"/>
          <a:stretch>
            <a:fillRect/>
          </a:stretch>
        </p:blipFill>
        <p:spPr>
          <a:xfrm>
            <a:off x="5598178" y="725192"/>
            <a:ext cx="5167436" cy="6073386"/>
          </a:xfrm>
          <a:prstGeom prst="rect">
            <a:avLst/>
          </a:prstGeom>
        </p:spPr>
      </p:pic>
    </p:spTree>
    <p:extLst>
      <p:ext uri="{BB962C8B-B14F-4D97-AF65-F5344CB8AC3E}">
        <p14:creationId xmlns:p14="http://schemas.microsoft.com/office/powerpoint/2010/main" val="350836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rawing, food&#10;&#10;Description automatically generated">
            <a:extLst>
              <a:ext uri="{FF2B5EF4-FFF2-40B4-BE49-F238E27FC236}">
                <a16:creationId xmlns:a16="http://schemas.microsoft.com/office/drawing/2014/main" id="{1CA23FD3-96E8-4DA1-871D-60E12154B926}"/>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4711601" y="5258781"/>
            <a:ext cx="1524000" cy="1514694"/>
          </a:xfrm>
          <a:prstGeom prst="rect">
            <a:avLst/>
          </a:prstGeom>
        </p:spPr>
      </p:pic>
      <p:graphicFrame>
        <p:nvGraphicFramePr>
          <p:cNvPr id="5" name="Content Placeholder 2">
            <a:extLst>
              <a:ext uri="{FF2B5EF4-FFF2-40B4-BE49-F238E27FC236}">
                <a16:creationId xmlns:a16="http://schemas.microsoft.com/office/drawing/2014/main" id="{D7916A67-AE04-4AFC-9CAF-E37E26942A59}"/>
              </a:ext>
            </a:extLst>
          </p:cNvPr>
          <p:cNvGraphicFramePr>
            <a:graphicFrameLocks noGrp="1"/>
          </p:cNvGraphicFramePr>
          <p:nvPr>
            <p:ph idx="1"/>
            <p:extLst>
              <p:ext uri="{D42A27DB-BD31-4B8C-83A1-F6EECF244321}">
                <p14:modId xmlns:p14="http://schemas.microsoft.com/office/powerpoint/2010/main" val="282348011"/>
              </p:ext>
            </p:extLst>
          </p:nvPr>
        </p:nvGraphicFramePr>
        <p:xfrm>
          <a:off x="283882" y="482123"/>
          <a:ext cx="11624236" cy="5960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drawing, food&#10;&#10;Description automatically generated">
            <a:extLst>
              <a:ext uri="{FF2B5EF4-FFF2-40B4-BE49-F238E27FC236}">
                <a16:creationId xmlns:a16="http://schemas.microsoft.com/office/drawing/2014/main" id="{304DD7CD-B68F-4D91-B288-694A05DDBCD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6314568" y="5338499"/>
            <a:ext cx="1798917" cy="1437225"/>
          </a:xfrm>
          <a:prstGeom prst="rect">
            <a:avLst/>
          </a:prstGeom>
        </p:spPr>
      </p:pic>
    </p:spTree>
    <p:extLst>
      <p:ext uri="{BB962C8B-B14F-4D97-AF65-F5344CB8AC3E}">
        <p14:creationId xmlns:p14="http://schemas.microsoft.com/office/powerpoint/2010/main" val="1204717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picture containing drawing, food&#10;&#10;Description automatically generated">
            <a:extLst>
              <a:ext uri="{FF2B5EF4-FFF2-40B4-BE49-F238E27FC236}">
                <a16:creationId xmlns:a16="http://schemas.microsoft.com/office/drawing/2014/main" id="{A2451F08-DC17-4658-8A11-D8AA6E61719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23" name="Picture 22" descr="A picture containing drawing, food&#10;&#10;Description automatically generated">
            <a:extLst>
              <a:ext uri="{FF2B5EF4-FFF2-40B4-BE49-F238E27FC236}">
                <a16:creationId xmlns:a16="http://schemas.microsoft.com/office/drawing/2014/main" id="{8F457AC6-DE89-417C-A72E-D514D12BF8FD}"/>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69329" t="19964" r="1601" b="22251"/>
          <a:stretch/>
        </p:blipFill>
        <p:spPr>
          <a:xfrm>
            <a:off x="0" y="5361004"/>
            <a:ext cx="1524000" cy="1514694"/>
          </a:xfrm>
          <a:prstGeom prst="rect">
            <a:avLst/>
          </a:prstGeom>
        </p:spPr>
      </p:pic>
      <p:sp>
        <p:nvSpPr>
          <p:cNvPr id="15" name="Rectangle 14">
            <a:extLst>
              <a:ext uri="{FF2B5EF4-FFF2-40B4-BE49-F238E27FC236}">
                <a16:creationId xmlns:a16="http://schemas.microsoft.com/office/drawing/2014/main" id="{003FE101-5009-413E-A48F-E2C94399A577}"/>
              </a:ext>
            </a:extLst>
          </p:cNvPr>
          <p:cNvSpPr/>
          <p:nvPr/>
        </p:nvSpPr>
        <p:spPr>
          <a:xfrm>
            <a:off x="-20" y="-35396"/>
            <a:ext cx="12192000" cy="1894759"/>
          </a:xfrm>
          <a:prstGeom prst="rect">
            <a:avLst/>
          </a:prstGeom>
          <a:solidFill>
            <a:srgbClr val="36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146" name="Picture 2" descr="What You Need to Know: Twitter &amp; Tweeting | Morrill Memorial Library">
            <a:extLst>
              <a:ext uri="{FF2B5EF4-FFF2-40B4-BE49-F238E27FC236}">
                <a16:creationId xmlns:a16="http://schemas.microsoft.com/office/drawing/2014/main" id="{BA64798B-0722-4C59-8D47-8217A0E88C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35" b="20017"/>
          <a:stretch/>
        </p:blipFill>
        <p:spPr bwMode="auto">
          <a:xfrm>
            <a:off x="20" y="61179"/>
            <a:ext cx="5869838" cy="162766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9FA96E6-70BE-49F2-8744-A32C6BEC9142}"/>
              </a:ext>
            </a:extLst>
          </p:cNvPr>
          <p:cNvSpPr>
            <a:spLocks noGrp="1"/>
          </p:cNvSpPr>
          <p:nvPr>
            <p:ph idx="1"/>
          </p:nvPr>
        </p:nvSpPr>
        <p:spPr>
          <a:xfrm>
            <a:off x="156343" y="1976289"/>
            <a:ext cx="5557191" cy="3978639"/>
          </a:xfrm>
        </p:spPr>
        <p:txBody>
          <a:bodyPr anchor="t">
            <a:normAutofit fontScale="92500" lnSpcReduction="10000"/>
          </a:bodyPr>
          <a:lstStyle/>
          <a:p>
            <a:pPr marL="0" indent="0">
              <a:buNone/>
            </a:pPr>
            <a:r>
              <a:rPr lang="en-AU" sz="3200" b="1" dirty="0"/>
              <a:t>Advantages</a:t>
            </a:r>
          </a:p>
          <a:p>
            <a:r>
              <a:rPr lang="en-AU" sz="3200" dirty="0"/>
              <a:t>Huge potential audience</a:t>
            </a:r>
          </a:p>
          <a:p>
            <a:r>
              <a:rPr lang="en-AU" sz="3200" dirty="0"/>
              <a:t>No restriction on post frequency</a:t>
            </a:r>
          </a:p>
          <a:p>
            <a:r>
              <a:rPr lang="en-AU" sz="3200" dirty="0"/>
              <a:t>Highly interactive</a:t>
            </a:r>
          </a:p>
          <a:p>
            <a:r>
              <a:rPr lang="en-AU" sz="3200" dirty="0"/>
              <a:t>Easy to connect with influencers</a:t>
            </a:r>
          </a:p>
          <a:p>
            <a:r>
              <a:rPr lang="en-AU" sz="3200" dirty="0"/>
              <a:t>Easy use of #hashtags</a:t>
            </a:r>
          </a:p>
          <a:p>
            <a:r>
              <a:rPr lang="en-AU" sz="3200" dirty="0"/>
              <a:t>Broader media commonly use it</a:t>
            </a:r>
          </a:p>
          <a:p>
            <a:r>
              <a:rPr lang="en-AU" sz="3200" dirty="0"/>
              <a:t>Easy to track success of tweets</a:t>
            </a:r>
          </a:p>
        </p:txBody>
      </p:sp>
      <p:sp>
        <p:nvSpPr>
          <p:cNvPr id="16" name="TextBox 15">
            <a:extLst>
              <a:ext uri="{FF2B5EF4-FFF2-40B4-BE49-F238E27FC236}">
                <a16:creationId xmlns:a16="http://schemas.microsoft.com/office/drawing/2014/main" id="{7B1B46BA-21F5-4385-9F24-9637797845F3}"/>
              </a:ext>
            </a:extLst>
          </p:cNvPr>
          <p:cNvSpPr txBox="1"/>
          <p:nvPr/>
        </p:nvSpPr>
        <p:spPr>
          <a:xfrm>
            <a:off x="5996134" y="61179"/>
            <a:ext cx="6298121" cy="1815882"/>
          </a:xfrm>
          <a:prstGeom prst="rect">
            <a:avLst/>
          </a:prstGeom>
          <a:noFill/>
        </p:spPr>
        <p:txBody>
          <a:bodyPr wrap="square">
            <a:spAutoFit/>
          </a:bodyPr>
          <a:lstStyle/>
          <a:p>
            <a:pPr>
              <a:spcAft>
                <a:spcPts val="600"/>
              </a:spcAft>
            </a:pPr>
            <a:r>
              <a:rPr lang="en-AU" sz="2800" dirty="0">
                <a:solidFill>
                  <a:schemeClr val="bg1"/>
                </a:solidFill>
                <a:latin typeface="Arial" panose="020B0604020202020204" pitchFamily="34" charset="0"/>
                <a:cs typeface="Arial" panose="020B0604020202020204" pitchFamily="34" charset="0"/>
              </a:rPr>
              <a:t>is an ongoing public conversation where people all over the world can post short messages which are picked up and responded to by others.</a:t>
            </a:r>
          </a:p>
        </p:txBody>
      </p:sp>
      <p:grpSp>
        <p:nvGrpSpPr>
          <p:cNvPr id="27" name="Group 26">
            <a:extLst>
              <a:ext uri="{FF2B5EF4-FFF2-40B4-BE49-F238E27FC236}">
                <a16:creationId xmlns:a16="http://schemas.microsoft.com/office/drawing/2014/main" id="{6EB3F6C0-D8FC-4A43-B178-5A869D694805}"/>
              </a:ext>
            </a:extLst>
          </p:cNvPr>
          <p:cNvGrpSpPr/>
          <p:nvPr/>
        </p:nvGrpSpPr>
        <p:grpSpPr>
          <a:xfrm>
            <a:off x="6095980" y="2182761"/>
            <a:ext cx="6003597" cy="4194442"/>
            <a:chOff x="6095980" y="2182761"/>
            <a:chExt cx="6003597" cy="4194442"/>
          </a:xfrm>
        </p:grpSpPr>
        <p:sp>
          <p:nvSpPr>
            <p:cNvPr id="14" name="Content Placeholder 2">
              <a:extLst>
                <a:ext uri="{FF2B5EF4-FFF2-40B4-BE49-F238E27FC236}">
                  <a16:creationId xmlns:a16="http://schemas.microsoft.com/office/drawing/2014/main" id="{A98A3FC4-7CA3-42F5-ADC0-1AD59C87F3BB}"/>
                </a:ext>
              </a:extLst>
            </p:cNvPr>
            <p:cNvSpPr txBox="1">
              <a:spLocks/>
            </p:cNvSpPr>
            <p:nvPr/>
          </p:nvSpPr>
          <p:spPr>
            <a:xfrm>
              <a:off x="6095980" y="2250307"/>
              <a:ext cx="6003597" cy="41268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Usage in Australia (2019 stats)</a:t>
              </a:r>
            </a:p>
            <a:p>
              <a:r>
                <a:rPr lang="en-AU" dirty="0"/>
                <a:t>4,700,000 users</a:t>
              </a:r>
            </a:p>
            <a:p>
              <a:r>
                <a:rPr lang="en-AU" dirty="0"/>
                <a:t>26% male, 13% female</a:t>
              </a:r>
            </a:p>
            <a:p>
              <a:r>
                <a:rPr lang="en-AU" dirty="0"/>
                <a:t>30-39 year </a:t>
              </a:r>
              <a:r>
                <a:rPr lang="en-AU" dirty="0" err="1"/>
                <a:t>olds</a:t>
              </a:r>
              <a:r>
                <a:rPr lang="en-AU" dirty="0"/>
                <a:t> - largest age demographic (25%)</a:t>
              </a:r>
            </a:p>
            <a:p>
              <a:r>
                <a:rPr lang="en-AU" dirty="0"/>
                <a:t>8% of users just read and don’t tweet at all </a:t>
              </a:r>
            </a:p>
            <a:p>
              <a:endParaRPr lang="en-AU" dirty="0"/>
            </a:p>
            <a:p>
              <a:endParaRPr lang="en-AU" dirty="0"/>
            </a:p>
          </p:txBody>
        </p:sp>
        <p:pic>
          <p:nvPicPr>
            <p:cNvPr id="25" name="Graphic 24" descr="Australia">
              <a:extLst>
                <a:ext uri="{FF2B5EF4-FFF2-40B4-BE49-F238E27FC236}">
                  <a16:creationId xmlns:a16="http://schemas.microsoft.com/office/drawing/2014/main" id="{4BF1903D-B387-46FF-9FD0-E2D93FFE7E5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8757" r="35925" b="18310"/>
            <a:stretch/>
          </p:blipFill>
          <p:spPr>
            <a:xfrm>
              <a:off x="6153027" y="2182761"/>
              <a:ext cx="4961359" cy="4098760"/>
            </a:xfrm>
            <a:prstGeom prst="rect">
              <a:avLst/>
            </a:prstGeom>
          </p:spPr>
        </p:pic>
      </p:grpSp>
    </p:spTree>
    <p:extLst>
      <p:ext uri="{BB962C8B-B14F-4D97-AF65-F5344CB8AC3E}">
        <p14:creationId xmlns:p14="http://schemas.microsoft.com/office/powerpoint/2010/main" val="34850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39E35A-2FB7-480B-A140-3183A03D1808}"/>
              </a:ext>
            </a:extLst>
          </p:cNvPr>
          <p:cNvSpPr/>
          <p:nvPr/>
        </p:nvSpPr>
        <p:spPr>
          <a:xfrm>
            <a:off x="-20" y="-35395"/>
            <a:ext cx="12192000" cy="1392248"/>
          </a:xfrm>
          <a:prstGeom prst="rect">
            <a:avLst/>
          </a:prstGeom>
          <a:solidFill>
            <a:srgbClr val="36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icture containing drawing, food&#10;&#10;Description automatically generated">
            <a:extLst>
              <a:ext uri="{FF2B5EF4-FFF2-40B4-BE49-F238E27FC236}">
                <a16:creationId xmlns:a16="http://schemas.microsoft.com/office/drawing/2014/main" id="{F6B8C3E6-442C-4EA4-930F-616AE347341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6146" name="Picture 2" descr="What You Need to Know: Twitter &amp; Tweeting | Morrill Memorial Library">
            <a:extLst>
              <a:ext uri="{FF2B5EF4-FFF2-40B4-BE49-F238E27FC236}">
                <a16:creationId xmlns:a16="http://schemas.microsoft.com/office/drawing/2014/main" id="{BA64798B-0722-4C59-8D47-8217A0E88C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39" b="30466"/>
          <a:stretch/>
        </p:blipFill>
        <p:spPr bwMode="auto">
          <a:xfrm>
            <a:off x="65741" y="0"/>
            <a:ext cx="4876800" cy="122517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0C646068-E789-4016-A928-12B3388AEEEE}"/>
              </a:ext>
            </a:extLst>
          </p:cNvPr>
          <p:cNvSpPr txBox="1">
            <a:spLocks/>
          </p:cNvSpPr>
          <p:nvPr/>
        </p:nvSpPr>
        <p:spPr>
          <a:xfrm>
            <a:off x="189753" y="1439404"/>
            <a:ext cx="5415555" cy="54118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t>Using it effectively </a:t>
            </a:r>
          </a:p>
          <a:p>
            <a:r>
              <a:rPr lang="en-AU" dirty="0"/>
              <a:t>Follow others to gain followers</a:t>
            </a:r>
          </a:p>
          <a:p>
            <a:r>
              <a:rPr lang="en-AU" dirty="0"/>
              <a:t>Post regularly – at least once a day</a:t>
            </a:r>
          </a:p>
          <a:p>
            <a:r>
              <a:rPr lang="en-AU" dirty="0"/>
              <a:t>Use #hashtags to tap into trending conversations</a:t>
            </a:r>
          </a:p>
          <a:p>
            <a:r>
              <a:rPr lang="en-AU" dirty="0"/>
              <a:t>Engage with people using @ to reply and thank</a:t>
            </a:r>
          </a:p>
          <a:p>
            <a:r>
              <a:rPr lang="en-AU" dirty="0"/>
              <a:t>Show an interest – ask questions</a:t>
            </a:r>
          </a:p>
          <a:p>
            <a:r>
              <a:rPr lang="en-AU" dirty="0"/>
              <a:t>Promote other people’s content</a:t>
            </a:r>
          </a:p>
          <a:p>
            <a:r>
              <a:rPr lang="en-AU" dirty="0"/>
              <a:t>Aim to spend about 90 minutes a week posting, retweeting and interacting</a:t>
            </a:r>
          </a:p>
          <a:p>
            <a:endParaRPr lang="en-AU" dirty="0"/>
          </a:p>
          <a:p>
            <a:endParaRPr lang="en-AU" dirty="0"/>
          </a:p>
          <a:p>
            <a:endParaRPr lang="en-AU" dirty="0"/>
          </a:p>
          <a:p>
            <a:endParaRPr lang="en-AU" dirty="0"/>
          </a:p>
        </p:txBody>
      </p:sp>
      <p:pic>
        <p:nvPicPr>
          <p:cNvPr id="10" name="Picture 9">
            <a:extLst>
              <a:ext uri="{FF2B5EF4-FFF2-40B4-BE49-F238E27FC236}">
                <a16:creationId xmlns:a16="http://schemas.microsoft.com/office/drawing/2014/main" id="{2B553FD5-EB1D-4D8A-BDC1-D8DCDD909ECD}"/>
              </a:ext>
            </a:extLst>
          </p:cNvPr>
          <p:cNvPicPr>
            <a:picLocks noChangeAspect="1"/>
          </p:cNvPicPr>
          <p:nvPr/>
        </p:nvPicPr>
        <p:blipFill>
          <a:blip r:embed="rId4"/>
          <a:stretch>
            <a:fillRect/>
          </a:stretch>
        </p:blipFill>
        <p:spPr>
          <a:xfrm>
            <a:off x="5662698" y="2199342"/>
            <a:ext cx="3854218" cy="4527176"/>
          </a:xfrm>
          <a:prstGeom prst="rect">
            <a:avLst/>
          </a:prstGeom>
        </p:spPr>
      </p:pic>
      <p:pic>
        <p:nvPicPr>
          <p:cNvPr id="6" name="Picture 5">
            <a:extLst>
              <a:ext uri="{FF2B5EF4-FFF2-40B4-BE49-F238E27FC236}">
                <a16:creationId xmlns:a16="http://schemas.microsoft.com/office/drawing/2014/main" id="{BF92A75B-A3E0-4BE8-B128-D46DBA8D67CB}"/>
              </a:ext>
            </a:extLst>
          </p:cNvPr>
          <p:cNvPicPr>
            <a:picLocks noChangeAspect="1"/>
          </p:cNvPicPr>
          <p:nvPr/>
        </p:nvPicPr>
        <p:blipFill>
          <a:blip r:embed="rId5"/>
          <a:stretch>
            <a:fillRect/>
          </a:stretch>
        </p:blipFill>
        <p:spPr>
          <a:xfrm>
            <a:off x="7945761" y="131482"/>
            <a:ext cx="4180498" cy="4870824"/>
          </a:xfrm>
          <a:prstGeom prst="rect">
            <a:avLst/>
          </a:prstGeom>
        </p:spPr>
      </p:pic>
    </p:spTree>
    <p:extLst>
      <p:ext uri="{BB962C8B-B14F-4D97-AF65-F5344CB8AC3E}">
        <p14:creationId xmlns:p14="http://schemas.microsoft.com/office/powerpoint/2010/main" val="318434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A901A-DAF9-4063-8A00-25BA7E60557F}"/>
              </a:ext>
            </a:extLst>
          </p:cNvPr>
          <p:cNvSpPr>
            <a:spLocks noGrp="1"/>
          </p:cNvSpPr>
          <p:nvPr>
            <p:ph idx="1"/>
          </p:nvPr>
        </p:nvSpPr>
        <p:spPr>
          <a:xfrm>
            <a:off x="96847" y="1900897"/>
            <a:ext cx="6073878" cy="3780181"/>
          </a:xfrm>
        </p:spPr>
        <p:txBody>
          <a:bodyPr>
            <a:normAutofit lnSpcReduction="10000"/>
          </a:bodyPr>
          <a:lstStyle/>
          <a:p>
            <a:pPr marL="0" indent="0">
              <a:buNone/>
            </a:pPr>
            <a:r>
              <a:rPr lang="en-AU" b="1" dirty="0"/>
              <a:t>Advantages</a:t>
            </a:r>
          </a:p>
          <a:p>
            <a:r>
              <a:rPr lang="en-AU" dirty="0"/>
              <a:t>Largely visual platform</a:t>
            </a:r>
          </a:p>
          <a:p>
            <a:r>
              <a:rPr lang="en-AU" dirty="0"/>
              <a:t>Useful for scientists working in the field </a:t>
            </a:r>
          </a:p>
          <a:p>
            <a:r>
              <a:rPr lang="en-AU" dirty="0"/>
              <a:t>Popular with younger demographics</a:t>
            </a:r>
          </a:p>
          <a:p>
            <a:r>
              <a:rPr lang="en-AU" dirty="0"/>
              <a:t>Instagram stories – real-time content</a:t>
            </a:r>
          </a:p>
          <a:p>
            <a:r>
              <a:rPr lang="en-AU" dirty="0"/>
              <a:t>It’s about you and your work, not just your work</a:t>
            </a:r>
          </a:p>
          <a:p>
            <a:endParaRPr lang="en-AU" dirty="0"/>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689457B7-AB4C-4994-879D-EE93B5EEF4E3}"/>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r="37417"/>
          <a:stretch/>
        </p:blipFill>
        <p:spPr>
          <a:xfrm>
            <a:off x="10393083" y="5240067"/>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7313F8D3-A96D-497E-9768-93FAA3CAFCCF}"/>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7170" name="Picture 2" descr="Instagram | Know Your Meme">
            <a:extLst>
              <a:ext uri="{FF2B5EF4-FFF2-40B4-BE49-F238E27FC236}">
                <a16:creationId xmlns:a16="http://schemas.microsoft.com/office/drawing/2014/main" id="{01897CC1-FA72-4B1D-BB4D-1A0EBB718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22" r="7865" b="1110"/>
          <a:stretch/>
        </p:blipFill>
        <p:spPr bwMode="auto">
          <a:xfrm>
            <a:off x="96847" y="163765"/>
            <a:ext cx="2023479" cy="15824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66D5C7E-CE2A-470D-9B5C-1F3F5266AC4C}"/>
              </a:ext>
            </a:extLst>
          </p:cNvPr>
          <p:cNvSpPr txBox="1"/>
          <p:nvPr/>
        </p:nvSpPr>
        <p:spPr>
          <a:xfrm>
            <a:off x="1592826" y="268453"/>
            <a:ext cx="10502328" cy="954107"/>
          </a:xfrm>
          <a:prstGeom prst="rect">
            <a:avLst/>
          </a:prstGeom>
          <a:noFill/>
        </p:spPr>
        <p:txBody>
          <a:bodyPr wrap="square">
            <a:spAutoFit/>
          </a:bodyPr>
          <a:lstStyle/>
          <a:p>
            <a:r>
              <a:rPr lang="en-AU" sz="2800" dirty="0"/>
              <a:t>allows you to apply filters and location data to photos and share them on other social media sites like Facebook and Twitter. </a:t>
            </a:r>
          </a:p>
        </p:txBody>
      </p:sp>
      <p:grpSp>
        <p:nvGrpSpPr>
          <p:cNvPr id="23" name="Group 22">
            <a:extLst>
              <a:ext uri="{FF2B5EF4-FFF2-40B4-BE49-F238E27FC236}">
                <a16:creationId xmlns:a16="http://schemas.microsoft.com/office/drawing/2014/main" id="{4ED29B04-C7CD-4488-89FD-5F1D97991F1D}"/>
              </a:ext>
            </a:extLst>
          </p:cNvPr>
          <p:cNvGrpSpPr/>
          <p:nvPr/>
        </p:nvGrpSpPr>
        <p:grpSpPr>
          <a:xfrm>
            <a:off x="6691816" y="1883093"/>
            <a:ext cx="5550822" cy="4479417"/>
            <a:chOff x="6691816" y="1883093"/>
            <a:chExt cx="5550822" cy="4479417"/>
          </a:xfrm>
        </p:grpSpPr>
        <p:sp>
          <p:nvSpPr>
            <p:cNvPr id="17" name="Content Placeholder 2">
              <a:extLst>
                <a:ext uri="{FF2B5EF4-FFF2-40B4-BE49-F238E27FC236}">
                  <a16:creationId xmlns:a16="http://schemas.microsoft.com/office/drawing/2014/main" id="{163C08F2-48F2-42AA-BFB6-DF3F45F41CDC}"/>
                </a:ext>
              </a:extLst>
            </p:cNvPr>
            <p:cNvSpPr txBox="1">
              <a:spLocks/>
            </p:cNvSpPr>
            <p:nvPr/>
          </p:nvSpPr>
          <p:spPr>
            <a:xfrm>
              <a:off x="6691816" y="1883093"/>
              <a:ext cx="5550822" cy="41268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Usage in Australia (2019 stats)</a:t>
              </a:r>
            </a:p>
            <a:p>
              <a:r>
                <a:rPr lang="en-AU" dirty="0"/>
                <a:t>9,000,000 users</a:t>
              </a:r>
            </a:p>
            <a:p>
              <a:r>
                <a:rPr lang="en-AU" dirty="0"/>
                <a:t>34% male, 44% female</a:t>
              </a:r>
            </a:p>
            <a:p>
              <a:r>
                <a:rPr lang="en-AU" dirty="0"/>
                <a:t>18-29 year </a:t>
              </a:r>
              <a:r>
                <a:rPr lang="en-AU" dirty="0" err="1"/>
                <a:t>olds</a:t>
              </a:r>
              <a:r>
                <a:rPr lang="en-AU" dirty="0"/>
                <a:t> largest age demographic (66%) </a:t>
              </a:r>
            </a:p>
            <a:p>
              <a:r>
                <a:rPr lang="en-AU" dirty="0"/>
                <a:t>30-39 year </a:t>
              </a:r>
              <a:r>
                <a:rPr lang="en-AU" dirty="0" err="1"/>
                <a:t>olds</a:t>
              </a:r>
              <a:r>
                <a:rPr lang="en-AU" dirty="0"/>
                <a:t> close 2</a:t>
              </a:r>
              <a:r>
                <a:rPr lang="en-AU" baseline="30000" dirty="0"/>
                <a:t>nd</a:t>
              </a:r>
              <a:r>
                <a:rPr lang="en-AU" dirty="0"/>
                <a:t> at 53%</a:t>
              </a:r>
            </a:p>
            <a:p>
              <a:r>
                <a:rPr lang="en-AU" dirty="0"/>
                <a:t>Victorians are on average the highest users followed by NSW, SA ranks the lowest</a:t>
              </a:r>
            </a:p>
            <a:p>
              <a:endParaRPr lang="en-AU" dirty="0"/>
            </a:p>
          </p:txBody>
        </p:sp>
        <p:pic>
          <p:nvPicPr>
            <p:cNvPr id="20" name="Graphic 19" descr="Australia">
              <a:extLst>
                <a:ext uri="{FF2B5EF4-FFF2-40B4-BE49-F238E27FC236}">
                  <a16:creationId xmlns:a16="http://schemas.microsoft.com/office/drawing/2014/main" id="{CCEB3F7B-86E5-4B7B-8CA8-63249DA417D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8757" r="35925" b="18310"/>
            <a:stretch/>
          </p:blipFill>
          <p:spPr>
            <a:xfrm>
              <a:off x="6766560" y="2263750"/>
              <a:ext cx="4961359" cy="4098760"/>
            </a:xfrm>
            <a:prstGeom prst="rect">
              <a:avLst/>
            </a:prstGeom>
          </p:spPr>
        </p:pic>
      </p:grpSp>
    </p:spTree>
    <p:extLst>
      <p:ext uri="{BB962C8B-B14F-4D97-AF65-F5344CB8AC3E}">
        <p14:creationId xmlns:p14="http://schemas.microsoft.com/office/powerpoint/2010/main" val="356344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689457B7-AB4C-4994-879D-EE93B5EEF4E3}"/>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r="37417"/>
          <a:stretch/>
        </p:blipFill>
        <p:spPr>
          <a:xfrm>
            <a:off x="10393083" y="5240067"/>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7313F8D3-A96D-497E-9768-93FAA3CAFCCF}"/>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7170" name="Picture 2" descr="Instagram | Know Your Meme">
            <a:extLst>
              <a:ext uri="{FF2B5EF4-FFF2-40B4-BE49-F238E27FC236}">
                <a16:creationId xmlns:a16="http://schemas.microsoft.com/office/drawing/2014/main" id="{01897CC1-FA72-4B1D-BB4D-1A0EBB718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22" r="7865" b="1110"/>
          <a:stretch/>
        </p:blipFill>
        <p:spPr bwMode="auto">
          <a:xfrm>
            <a:off x="96847" y="163765"/>
            <a:ext cx="2023479" cy="158244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AD3E162-E640-4135-B1AC-51700E8AFC70}"/>
              </a:ext>
            </a:extLst>
          </p:cNvPr>
          <p:cNvSpPr txBox="1">
            <a:spLocks/>
          </p:cNvSpPr>
          <p:nvPr/>
        </p:nvSpPr>
        <p:spPr>
          <a:xfrm>
            <a:off x="7155917" y="589730"/>
            <a:ext cx="4987905" cy="5411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t>Using it effectively </a:t>
            </a:r>
          </a:p>
          <a:p>
            <a:r>
              <a:rPr lang="en-AU" dirty="0"/>
              <a:t>Follow and interact with others to gain followers</a:t>
            </a:r>
          </a:p>
          <a:p>
            <a:r>
              <a:rPr lang="en-AU" dirty="0"/>
              <a:t>Post regularly – at least 3 times a week </a:t>
            </a:r>
          </a:p>
          <a:p>
            <a:r>
              <a:rPr lang="en-AU" dirty="0"/>
              <a:t>Post a variety of content</a:t>
            </a:r>
          </a:p>
          <a:p>
            <a:r>
              <a:rPr lang="en-AU" dirty="0"/>
              <a:t>Like and comment on pictures you find interesting</a:t>
            </a:r>
          </a:p>
          <a:p>
            <a:r>
              <a:rPr lang="en-AU" dirty="0"/>
              <a:t>Aim to spend about 60 minutes a week posting, retweeting and interacting</a:t>
            </a:r>
          </a:p>
          <a:p>
            <a:endParaRPr lang="en-AU" dirty="0"/>
          </a:p>
          <a:p>
            <a:endParaRPr lang="en-AU" dirty="0"/>
          </a:p>
          <a:p>
            <a:endParaRPr lang="en-AU" dirty="0"/>
          </a:p>
          <a:p>
            <a:endParaRPr lang="en-AU" dirty="0"/>
          </a:p>
          <a:p>
            <a:endParaRPr lang="en-AU" dirty="0"/>
          </a:p>
        </p:txBody>
      </p:sp>
      <p:pic>
        <p:nvPicPr>
          <p:cNvPr id="15" name="Picture 14">
            <a:extLst>
              <a:ext uri="{FF2B5EF4-FFF2-40B4-BE49-F238E27FC236}">
                <a16:creationId xmlns:a16="http://schemas.microsoft.com/office/drawing/2014/main" id="{6F3DD24F-1F58-4D08-ADCE-70BCBECBEB4D}"/>
              </a:ext>
            </a:extLst>
          </p:cNvPr>
          <p:cNvPicPr>
            <a:picLocks noChangeAspect="1"/>
          </p:cNvPicPr>
          <p:nvPr/>
        </p:nvPicPr>
        <p:blipFill>
          <a:blip r:embed="rId4"/>
          <a:stretch>
            <a:fillRect/>
          </a:stretch>
        </p:blipFill>
        <p:spPr>
          <a:xfrm>
            <a:off x="1672616" y="218275"/>
            <a:ext cx="5435123" cy="5589639"/>
          </a:xfrm>
          <a:prstGeom prst="rect">
            <a:avLst/>
          </a:prstGeom>
        </p:spPr>
      </p:pic>
      <p:pic>
        <p:nvPicPr>
          <p:cNvPr id="11" name="Picture 10">
            <a:extLst>
              <a:ext uri="{FF2B5EF4-FFF2-40B4-BE49-F238E27FC236}">
                <a16:creationId xmlns:a16="http://schemas.microsoft.com/office/drawing/2014/main" id="{4E133A72-61C4-4EB7-902B-B8A0B04E4855}"/>
              </a:ext>
            </a:extLst>
          </p:cNvPr>
          <p:cNvPicPr>
            <a:picLocks noChangeAspect="1"/>
          </p:cNvPicPr>
          <p:nvPr/>
        </p:nvPicPr>
        <p:blipFill rotWithShape="1">
          <a:blip r:embed="rId5"/>
          <a:srcRect l="2473" t="8599" r="1145" b="5291"/>
          <a:stretch/>
        </p:blipFill>
        <p:spPr>
          <a:xfrm>
            <a:off x="48178" y="2613415"/>
            <a:ext cx="6606234" cy="4207680"/>
          </a:xfrm>
          <a:prstGeom prst="rect">
            <a:avLst/>
          </a:prstGeom>
        </p:spPr>
      </p:pic>
    </p:spTree>
    <p:extLst>
      <p:ext uri="{BB962C8B-B14F-4D97-AF65-F5344CB8AC3E}">
        <p14:creationId xmlns:p14="http://schemas.microsoft.com/office/powerpoint/2010/main" val="35922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689457B7-AB4C-4994-879D-EE93B5EEF4E3}"/>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r="37417"/>
          <a:stretch/>
        </p:blipFill>
        <p:spPr>
          <a:xfrm>
            <a:off x="10393083" y="5240067"/>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7313F8D3-A96D-497E-9768-93FAA3CAFCCF}"/>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7170" name="Picture 2" descr="Instagram | Know Your Meme">
            <a:extLst>
              <a:ext uri="{FF2B5EF4-FFF2-40B4-BE49-F238E27FC236}">
                <a16:creationId xmlns:a16="http://schemas.microsoft.com/office/drawing/2014/main" id="{01897CC1-FA72-4B1D-BB4D-1A0EBB718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22" r="19306" b="1110"/>
          <a:stretch/>
        </p:blipFill>
        <p:spPr bwMode="auto">
          <a:xfrm>
            <a:off x="10438416" y="0"/>
            <a:ext cx="1696557" cy="158244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8C9B4E0F-0ECD-42A0-B96F-27455CB7A034}"/>
              </a:ext>
            </a:extLst>
          </p:cNvPr>
          <p:cNvSpPr txBox="1">
            <a:spLocks/>
          </p:cNvSpPr>
          <p:nvPr/>
        </p:nvSpPr>
        <p:spPr>
          <a:xfrm>
            <a:off x="0" y="125692"/>
            <a:ext cx="10530348" cy="2369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t>Benefits to Earth Scientists</a:t>
            </a:r>
          </a:p>
          <a:p>
            <a:r>
              <a:rPr lang="en-AU" dirty="0"/>
              <a:t>Its highly visual – we work in some of the most beautiful and unique landscapes on Earth</a:t>
            </a:r>
          </a:p>
          <a:p>
            <a:r>
              <a:rPr lang="en-AU" dirty="0"/>
              <a:t>A day in the life of …</a:t>
            </a:r>
          </a:p>
          <a:p>
            <a:endParaRPr lang="en-AU" dirty="0"/>
          </a:p>
          <a:p>
            <a:endParaRPr lang="en-AU" dirty="0"/>
          </a:p>
          <a:p>
            <a:endParaRPr lang="en-AU" dirty="0"/>
          </a:p>
          <a:p>
            <a:endParaRPr lang="en-AU" dirty="0"/>
          </a:p>
        </p:txBody>
      </p:sp>
      <p:pic>
        <p:nvPicPr>
          <p:cNvPr id="4" name="Picture 3">
            <a:extLst>
              <a:ext uri="{FF2B5EF4-FFF2-40B4-BE49-F238E27FC236}">
                <a16:creationId xmlns:a16="http://schemas.microsoft.com/office/drawing/2014/main" id="{E0F73BCA-9100-4932-BEFD-5D47F284242D}"/>
              </a:ext>
            </a:extLst>
          </p:cNvPr>
          <p:cNvPicPr>
            <a:picLocks noChangeAspect="1"/>
          </p:cNvPicPr>
          <p:nvPr/>
        </p:nvPicPr>
        <p:blipFill>
          <a:blip r:embed="rId4"/>
          <a:stretch>
            <a:fillRect/>
          </a:stretch>
        </p:blipFill>
        <p:spPr>
          <a:xfrm>
            <a:off x="64623" y="2371870"/>
            <a:ext cx="9038082" cy="4390109"/>
          </a:xfrm>
          <a:prstGeom prst="rect">
            <a:avLst/>
          </a:prstGeom>
        </p:spPr>
      </p:pic>
      <p:pic>
        <p:nvPicPr>
          <p:cNvPr id="9" name="Picture 8">
            <a:extLst>
              <a:ext uri="{FF2B5EF4-FFF2-40B4-BE49-F238E27FC236}">
                <a16:creationId xmlns:a16="http://schemas.microsoft.com/office/drawing/2014/main" id="{4DE5E548-D7F8-4EFC-B343-683FE07F30BE}"/>
              </a:ext>
            </a:extLst>
          </p:cNvPr>
          <p:cNvPicPr>
            <a:picLocks noChangeAspect="1"/>
          </p:cNvPicPr>
          <p:nvPr/>
        </p:nvPicPr>
        <p:blipFill>
          <a:blip r:embed="rId5"/>
          <a:stretch>
            <a:fillRect/>
          </a:stretch>
        </p:blipFill>
        <p:spPr>
          <a:xfrm>
            <a:off x="920569" y="2047296"/>
            <a:ext cx="11206808" cy="4685012"/>
          </a:xfrm>
          <a:prstGeom prst="rect">
            <a:avLst/>
          </a:prstGeom>
        </p:spPr>
      </p:pic>
      <p:pic>
        <p:nvPicPr>
          <p:cNvPr id="13" name="Picture 12">
            <a:extLst>
              <a:ext uri="{FF2B5EF4-FFF2-40B4-BE49-F238E27FC236}">
                <a16:creationId xmlns:a16="http://schemas.microsoft.com/office/drawing/2014/main" id="{A9E9D4C8-C921-4696-BA5F-30B09F68DFB9}"/>
              </a:ext>
            </a:extLst>
          </p:cNvPr>
          <p:cNvPicPr>
            <a:picLocks noChangeAspect="1"/>
          </p:cNvPicPr>
          <p:nvPr/>
        </p:nvPicPr>
        <p:blipFill>
          <a:blip r:embed="rId6"/>
          <a:stretch>
            <a:fillRect/>
          </a:stretch>
        </p:blipFill>
        <p:spPr>
          <a:xfrm>
            <a:off x="2114333" y="1907018"/>
            <a:ext cx="10142560" cy="4439652"/>
          </a:xfrm>
          <a:prstGeom prst="rect">
            <a:avLst/>
          </a:prstGeom>
        </p:spPr>
      </p:pic>
    </p:spTree>
    <p:extLst>
      <p:ext uri="{BB962C8B-B14F-4D97-AF65-F5344CB8AC3E}">
        <p14:creationId xmlns:p14="http://schemas.microsoft.com/office/powerpoint/2010/main" val="169993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48DFA-487B-4A51-98DC-21E8C9F393E5}"/>
              </a:ext>
            </a:extLst>
          </p:cNvPr>
          <p:cNvSpPr>
            <a:spLocks noGrp="1"/>
          </p:cNvSpPr>
          <p:nvPr>
            <p:ph idx="1"/>
          </p:nvPr>
        </p:nvSpPr>
        <p:spPr>
          <a:xfrm>
            <a:off x="74449" y="1965687"/>
            <a:ext cx="6172278" cy="3585607"/>
          </a:xfrm>
        </p:spPr>
        <p:txBody>
          <a:bodyPr>
            <a:normAutofit lnSpcReduction="10000"/>
          </a:bodyPr>
          <a:lstStyle/>
          <a:p>
            <a:pPr marL="0" indent="0">
              <a:buNone/>
            </a:pPr>
            <a:r>
              <a:rPr lang="en-AU" b="1" dirty="0"/>
              <a:t>Advantages</a:t>
            </a:r>
          </a:p>
          <a:p>
            <a:r>
              <a:rPr lang="en-AU" dirty="0"/>
              <a:t>Exclusively professional network</a:t>
            </a:r>
          </a:p>
          <a:p>
            <a:r>
              <a:rPr lang="en-AU" dirty="0"/>
              <a:t>Huge potential audience</a:t>
            </a:r>
          </a:p>
          <a:p>
            <a:r>
              <a:rPr lang="en-AU" dirty="0"/>
              <a:t>Effective at brand building</a:t>
            </a:r>
          </a:p>
          <a:p>
            <a:r>
              <a:rPr lang="en-AU" dirty="0"/>
              <a:t>Ability to publish longer articles</a:t>
            </a:r>
          </a:p>
          <a:p>
            <a:r>
              <a:rPr lang="en-AU" dirty="0"/>
              <a:t>Keep up network with former </a:t>
            </a:r>
            <a:r>
              <a:rPr lang="en-AU" dirty="0" err="1"/>
              <a:t>collegues</a:t>
            </a:r>
            <a:endParaRPr lang="en-AU" dirty="0"/>
          </a:p>
          <a:p>
            <a:r>
              <a:rPr lang="en-AU" dirty="0"/>
              <a:t>Fast growing – 2 new members every second </a:t>
            </a:r>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ABF3EB52-4FCD-4C8E-AA93-061415577C6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D99E3486-FF79-4D09-89A1-470818FD0704}"/>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439074"/>
            <a:ext cx="1427644" cy="1418926"/>
          </a:xfrm>
          <a:prstGeom prst="rect">
            <a:avLst/>
          </a:prstGeom>
        </p:spPr>
      </p:pic>
      <p:pic>
        <p:nvPicPr>
          <p:cNvPr id="8194" name="Picture 2" descr="Marketing &amp; Advertising on LinkedIn | LinkedIn Marketing Solutions">
            <a:extLst>
              <a:ext uri="{FF2B5EF4-FFF2-40B4-BE49-F238E27FC236}">
                <a16:creationId xmlns:a16="http://schemas.microsoft.com/office/drawing/2014/main" id="{D325862E-1CD1-475A-9C97-5DE78AE964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67" t="31591" b="32132"/>
          <a:stretch/>
        </p:blipFill>
        <p:spPr bwMode="auto">
          <a:xfrm>
            <a:off x="1" y="1"/>
            <a:ext cx="6246726" cy="16452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3797CF-714B-4A86-9494-E58F286D82D7}"/>
              </a:ext>
            </a:extLst>
          </p:cNvPr>
          <p:cNvSpPr/>
          <p:nvPr/>
        </p:nvSpPr>
        <p:spPr>
          <a:xfrm>
            <a:off x="4813951" y="1"/>
            <a:ext cx="7378049" cy="1645260"/>
          </a:xfrm>
          <a:prstGeom prst="rect">
            <a:avLst/>
          </a:prstGeom>
          <a:solidFill>
            <a:srgbClr val="0089C7"/>
          </a:solidFill>
          <a:ln>
            <a:solidFill>
              <a:srgbClr val="008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850B08A-9A37-419F-BF8F-E456D4672DCA}"/>
              </a:ext>
            </a:extLst>
          </p:cNvPr>
          <p:cNvSpPr txBox="1"/>
          <p:nvPr/>
        </p:nvSpPr>
        <p:spPr>
          <a:xfrm>
            <a:off x="3928970" y="0"/>
            <a:ext cx="8257053" cy="1631216"/>
          </a:xfrm>
          <a:prstGeom prst="rect">
            <a:avLst/>
          </a:prstGeom>
          <a:noFill/>
        </p:spPr>
        <p:txBody>
          <a:bodyPr wrap="square">
            <a:spAutoFit/>
          </a:bodyPr>
          <a:lstStyle/>
          <a:p>
            <a:r>
              <a:rPr lang="en-AU" sz="2000" dirty="0">
                <a:solidFill>
                  <a:schemeClr val="bg1"/>
                </a:solidFill>
              </a:rPr>
              <a:t>is Facebook for professionals. </a:t>
            </a:r>
          </a:p>
          <a:p>
            <a:r>
              <a:rPr lang="en-AU" sz="2000" dirty="0">
                <a:solidFill>
                  <a:schemeClr val="bg1"/>
                </a:solidFill>
              </a:rPr>
              <a:t>On LinkedIn you post your professional profile and apart from keeping in touch with other people in your field and building a network. LinkedIn puts you in an online space where others in your field, including prospective employers, know you exist and can see what your areas of expertise are</a:t>
            </a:r>
          </a:p>
        </p:txBody>
      </p:sp>
      <p:grpSp>
        <p:nvGrpSpPr>
          <p:cNvPr id="17" name="Group 16">
            <a:extLst>
              <a:ext uri="{FF2B5EF4-FFF2-40B4-BE49-F238E27FC236}">
                <a16:creationId xmlns:a16="http://schemas.microsoft.com/office/drawing/2014/main" id="{5D42BB9C-9BAF-40DA-8B53-29C771CFECCD}"/>
              </a:ext>
            </a:extLst>
          </p:cNvPr>
          <p:cNvGrpSpPr/>
          <p:nvPr/>
        </p:nvGrpSpPr>
        <p:grpSpPr>
          <a:xfrm>
            <a:off x="6774407" y="1912593"/>
            <a:ext cx="5550822" cy="4205370"/>
            <a:chOff x="6691816" y="1682518"/>
            <a:chExt cx="5550822" cy="4205370"/>
          </a:xfrm>
        </p:grpSpPr>
        <p:sp>
          <p:nvSpPr>
            <p:cNvPr id="12" name="Content Placeholder 2">
              <a:extLst>
                <a:ext uri="{FF2B5EF4-FFF2-40B4-BE49-F238E27FC236}">
                  <a16:creationId xmlns:a16="http://schemas.microsoft.com/office/drawing/2014/main" id="{1DACEBDA-FB1B-49B4-9995-CA00F8D421AC}"/>
                </a:ext>
              </a:extLst>
            </p:cNvPr>
            <p:cNvSpPr txBox="1">
              <a:spLocks/>
            </p:cNvSpPr>
            <p:nvPr/>
          </p:nvSpPr>
          <p:spPr>
            <a:xfrm>
              <a:off x="6691816" y="1682518"/>
              <a:ext cx="5550822" cy="41519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Usage in Australia (2019 stats)</a:t>
              </a:r>
            </a:p>
            <a:p>
              <a:r>
                <a:rPr lang="en-AU" dirty="0"/>
                <a:t>8,000,000 users</a:t>
              </a:r>
            </a:p>
            <a:p>
              <a:pPr marL="0" indent="0">
                <a:buNone/>
              </a:pPr>
              <a:r>
                <a:rPr lang="en-AU" dirty="0"/>
                <a:t>28% male, 17% female</a:t>
              </a:r>
            </a:p>
            <a:p>
              <a:r>
                <a:rPr lang="en-AU" dirty="0"/>
                <a:t>18-29 year </a:t>
              </a:r>
              <a:r>
                <a:rPr lang="en-AU" dirty="0" err="1"/>
                <a:t>olds</a:t>
              </a:r>
              <a:r>
                <a:rPr lang="en-AU" dirty="0"/>
                <a:t> largest age demographic (25%) </a:t>
              </a:r>
            </a:p>
            <a:p>
              <a:r>
                <a:rPr lang="en-AU" dirty="0"/>
                <a:t>30-39 and 40-49 year </a:t>
              </a:r>
              <a:r>
                <a:rPr lang="en-AU" dirty="0" err="1"/>
                <a:t>olds</a:t>
              </a:r>
              <a:r>
                <a:rPr lang="en-AU" dirty="0"/>
                <a:t> close 2</a:t>
              </a:r>
              <a:r>
                <a:rPr lang="en-AU" baseline="30000" dirty="0"/>
                <a:t>nd</a:t>
              </a:r>
              <a:r>
                <a:rPr lang="en-AU" dirty="0"/>
                <a:t> at 24%</a:t>
              </a:r>
            </a:p>
            <a:p>
              <a:r>
                <a:rPr lang="en-AU" dirty="0"/>
                <a:t>Average LinkedIn user checks their feed around 10x a week</a:t>
              </a:r>
            </a:p>
            <a:p>
              <a:endParaRPr lang="en-AU" dirty="0"/>
            </a:p>
          </p:txBody>
        </p:sp>
        <p:pic>
          <p:nvPicPr>
            <p:cNvPr id="15" name="Graphic 14" descr="Australia">
              <a:extLst>
                <a:ext uri="{FF2B5EF4-FFF2-40B4-BE49-F238E27FC236}">
                  <a16:creationId xmlns:a16="http://schemas.microsoft.com/office/drawing/2014/main" id="{2D57AEFB-B435-4BA3-B0D2-9EB9CC8A534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8757" r="35925" b="18310"/>
            <a:stretch/>
          </p:blipFill>
          <p:spPr>
            <a:xfrm>
              <a:off x="6859069" y="1789128"/>
              <a:ext cx="4961359" cy="4098760"/>
            </a:xfrm>
            <a:prstGeom prst="rect">
              <a:avLst/>
            </a:prstGeom>
          </p:spPr>
        </p:pic>
      </p:grpSp>
    </p:spTree>
    <p:extLst>
      <p:ext uri="{BB962C8B-B14F-4D97-AF65-F5344CB8AC3E}">
        <p14:creationId xmlns:p14="http://schemas.microsoft.com/office/powerpoint/2010/main" val="832629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48DFA-487B-4A51-98DC-21E8C9F393E5}"/>
              </a:ext>
            </a:extLst>
          </p:cNvPr>
          <p:cNvSpPr>
            <a:spLocks noGrp="1"/>
          </p:cNvSpPr>
          <p:nvPr>
            <p:ph idx="1"/>
          </p:nvPr>
        </p:nvSpPr>
        <p:spPr>
          <a:xfrm>
            <a:off x="0" y="1020587"/>
            <a:ext cx="6172278" cy="5833685"/>
          </a:xfrm>
        </p:spPr>
        <p:txBody>
          <a:bodyPr>
            <a:normAutofit lnSpcReduction="10000"/>
          </a:bodyPr>
          <a:lstStyle/>
          <a:p>
            <a:pPr marL="0" indent="0">
              <a:buNone/>
            </a:pPr>
            <a:r>
              <a:rPr lang="en-AU" b="1" dirty="0"/>
              <a:t>Using Effectively </a:t>
            </a:r>
          </a:p>
          <a:p>
            <a:r>
              <a:rPr lang="en-AU" dirty="0"/>
              <a:t>Ensure your profile is up to date and complete</a:t>
            </a:r>
          </a:p>
          <a:p>
            <a:r>
              <a:rPr lang="en-AU" dirty="0"/>
              <a:t>Be interactive; comment and reply</a:t>
            </a:r>
          </a:p>
          <a:p>
            <a:r>
              <a:rPr lang="en-AU" dirty="0"/>
              <a:t>Every day or two post updates, like content, try and post longer form content on a weekly basis</a:t>
            </a:r>
          </a:p>
          <a:p>
            <a:r>
              <a:rPr lang="en-AU" dirty="0"/>
              <a:t>Aim to spend about 90 minutes a week posting, interacting, commenting</a:t>
            </a:r>
          </a:p>
          <a:p>
            <a:r>
              <a:rPr lang="en-AU" dirty="0"/>
              <a:t>Use content already developed for other media – presentations, publications etc</a:t>
            </a:r>
          </a:p>
          <a:p>
            <a:r>
              <a:rPr lang="en-AU" dirty="0"/>
              <a:t>Reshare old content with a fresh take</a:t>
            </a:r>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ABF3EB52-4FCD-4C8E-AA93-061415577C6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8194" name="Picture 2" descr="Marketing &amp; Advertising on LinkedIn | LinkedIn Marketing Solutions">
            <a:extLst>
              <a:ext uri="{FF2B5EF4-FFF2-40B4-BE49-F238E27FC236}">
                <a16:creationId xmlns:a16="http://schemas.microsoft.com/office/drawing/2014/main" id="{D325862E-1CD1-475A-9C97-5DE78AE964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67" t="31591" b="45906"/>
          <a:stretch/>
        </p:blipFill>
        <p:spPr bwMode="auto">
          <a:xfrm>
            <a:off x="1" y="1"/>
            <a:ext cx="6246726" cy="10205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3797CF-714B-4A86-9494-E58F286D82D7}"/>
              </a:ext>
            </a:extLst>
          </p:cNvPr>
          <p:cNvSpPr/>
          <p:nvPr/>
        </p:nvSpPr>
        <p:spPr>
          <a:xfrm>
            <a:off x="4813951" y="1"/>
            <a:ext cx="7378049" cy="1020587"/>
          </a:xfrm>
          <a:prstGeom prst="rect">
            <a:avLst/>
          </a:prstGeom>
          <a:solidFill>
            <a:srgbClr val="0089C7"/>
          </a:solidFill>
          <a:ln>
            <a:solidFill>
              <a:srgbClr val="008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a:extLst>
              <a:ext uri="{FF2B5EF4-FFF2-40B4-BE49-F238E27FC236}">
                <a16:creationId xmlns:a16="http://schemas.microsoft.com/office/drawing/2014/main" id="{C048DA85-794D-4243-A5D7-153A1CA7709E}"/>
              </a:ext>
            </a:extLst>
          </p:cNvPr>
          <p:cNvPicPr>
            <a:picLocks noChangeAspect="1"/>
          </p:cNvPicPr>
          <p:nvPr/>
        </p:nvPicPr>
        <p:blipFill>
          <a:blip r:embed="rId4"/>
          <a:stretch>
            <a:fillRect/>
          </a:stretch>
        </p:blipFill>
        <p:spPr>
          <a:xfrm>
            <a:off x="6770200" y="76692"/>
            <a:ext cx="5004079" cy="6858000"/>
          </a:xfrm>
          <a:prstGeom prst="rect">
            <a:avLst/>
          </a:prstGeom>
        </p:spPr>
      </p:pic>
      <p:pic>
        <p:nvPicPr>
          <p:cNvPr id="9" name="Picture 8">
            <a:extLst>
              <a:ext uri="{FF2B5EF4-FFF2-40B4-BE49-F238E27FC236}">
                <a16:creationId xmlns:a16="http://schemas.microsoft.com/office/drawing/2014/main" id="{E5189DE9-04FB-4968-9609-3D5B62202D32}"/>
              </a:ext>
            </a:extLst>
          </p:cNvPr>
          <p:cNvPicPr>
            <a:picLocks noChangeAspect="1"/>
          </p:cNvPicPr>
          <p:nvPr/>
        </p:nvPicPr>
        <p:blipFill>
          <a:blip r:embed="rId5"/>
          <a:stretch>
            <a:fillRect/>
          </a:stretch>
        </p:blipFill>
        <p:spPr>
          <a:xfrm>
            <a:off x="3754730" y="806737"/>
            <a:ext cx="8214022" cy="5397910"/>
          </a:xfrm>
          <a:prstGeom prst="rect">
            <a:avLst/>
          </a:prstGeom>
        </p:spPr>
      </p:pic>
    </p:spTree>
    <p:extLst>
      <p:ext uri="{BB962C8B-B14F-4D97-AF65-F5344CB8AC3E}">
        <p14:creationId xmlns:p14="http://schemas.microsoft.com/office/powerpoint/2010/main" val="21849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9B05-3F22-42D7-AC14-972C125D14C5}"/>
              </a:ext>
            </a:extLst>
          </p:cNvPr>
          <p:cNvSpPr>
            <a:spLocks noGrp="1"/>
          </p:cNvSpPr>
          <p:nvPr>
            <p:ph type="title"/>
          </p:nvPr>
        </p:nvSpPr>
        <p:spPr/>
        <p:txBody>
          <a:bodyPr/>
          <a:lstStyle/>
          <a:p>
            <a:r>
              <a:rPr lang="en-AU" dirty="0">
                <a:solidFill>
                  <a:srgbClr val="FF0000"/>
                </a:solidFill>
              </a:rPr>
              <a:t>Poll </a:t>
            </a:r>
          </a:p>
        </p:txBody>
      </p:sp>
      <p:sp>
        <p:nvSpPr>
          <p:cNvPr id="3" name="Content Placeholder 2">
            <a:extLst>
              <a:ext uri="{FF2B5EF4-FFF2-40B4-BE49-F238E27FC236}">
                <a16:creationId xmlns:a16="http://schemas.microsoft.com/office/drawing/2014/main" id="{EAAE32B3-9A19-472A-83E2-6E280DE65E0B}"/>
              </a:ext>
            </a:extLst>
          </p:cNvPr>
          <p:cNvSpPr>
            <a:spLocks noGrp="1"/>
          </p:cNvSpPr>
          <p:nvPr>
            <p:ph idx="1"/>
          </p:nvPr>
        </p:nvSpPr>
        <p:spPr/>
        <p:txBody>
          <a:bodyPr/>
          <a:lstStyle/>
          <a:p>
            <a:pPr marL="0" indent="0">
              <a:buNone/>
            </a:pPr>
            <a:r>
              <a:rPr lang="en-AU" dirty="0">
                <a:effectLst/>
                <a:latin typeface="Calibri" panose="020F0502020204030204" pitchFamily="34" charset="0"/>
                <a:ea typeface="Calibri" panose="020F0502020204030204" pitchFamily="34" charset="0"/>
                <a:cs typeface="Times New Roman" panose="02020603050405020304" pitchFamily="18" charset="0"/>
              </a:rPr>
              <a:t>Know that you know a bit more. </a:t>
            </a:r>
          </a:p>
          <a:p>
            <a:r>
              <a:rPr lang="en-AU" dirty="0"/>
              <a:t>Do you use social media for Science Communication?</a:t>
            </a:r>
          </a:p>
          <a:p>
            <a:pPr lvl="1"/>
            <a:r>
              <a:rPr lang="en-AU" dirty="0"/>
              <a:t>Yes</a:t>
            </a:r>
          </a:p>
          <a:p>
            <a:pPr lvl="1"/>
            <a:r>
              <a:rPr lang="en-AU" dirty="0"/>
              <a:t>No</a:t>
            </a:r>
          </a:p>
          <a:p>
            <a:pPr lvl="1"/>
            <a:r>
              <a:rPr lang="en-AU" dirty="0"/>
              <a:t>Still not Sure</a:t>
            </a:r>
          </a:p>
          <a:p>
            <a:pPr lvl="1"/>
            <a:endParaRPr lang="en-AU" dirty="0"/>
          </a:p>
        </p:txBody>
      </p:sp>
      <p:pic>
        <p:nvPicPr>
          <p:cNvPr id="5" name="Picture 4" descr="A picture containing drawing, food&#10;&#10;Description automatically generated">
            <a:extLst>
              <a:ext uri="{FF2B5EF4-FFF2-40B4-BE49-F238E27FC236}">
                <a16:creationId xmlns:a16="http://schemas.microsoft.com/office/drawing/2014/main" id="{5298171C-A2C7-4AE0-B547-45CB03706EA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DCC2EDF1-FC1A-4B5A-B07B-8A5484DDFBF3}"/>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61004"/>
            <a:ext cx="1524000" cy="1514694"/>
          </a:xfrm>
          <a:prstGeom prst="rect">
            <a:avLst/>
          </a:prstGeom>
        </p:spPr>
      </p:pic>
    </p:spTree>
    <p:extLst>
      <p:ext uri="{BB962C8B-B14F-4D97-AF65-F5344CB8AC3E}">
        <p14:creationId xmlns:p14="http://schemas.microsoft.com/office/powerpoint/2010/main" val="1234550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8A32-2A28-4404-9AA7-73844A83E093}"/>
              </a:ext>
            </a:extLst>
          </p:cNvPr>
          <p:cNvSpPr>
            <a:spLocks noGrp="1"/>
          </p:cNvSpPr>
          <p:nvPr>
            <p:ph type="title"/>
          </p:nvPr>
        </p:nvSpPr>
        <p:spPr>
          <a:xfrm>
            <a:off x="0" y="0"/>
            <a:ext cx="10515600" cy="814708"/>
          </a:xfrm>
        </p:spPr>
        <p:txBody>
          <a:bodyPr/>
          <a:lstStyle/>
          <a:p>
            <a:r>
              <a:rPr lang="en-AU" dirty="0"/>
              <a:t>Composing a Post</a:t>
            </a:r>
          </a:p>
        </p:txBody>
      </p:sp>
      <p:sp>
        <p:nvSpPr>
          <p:cNvPr id="3" name="Content Placeholder 2">
            <a:extLst>
              <a:ext uri="{FF2B5EF4-FFF2-40B4-BE49-F238E27FC236}">
                <a16:creationId xmlns:a16="http://schemas.microsoft.com/office/drawing/2014/main" id="{02EF591D-E68D-494E-9730-E8296E9049E2}"/>
              </a:ext>
            </a:extLst>
          </p:cNvPr>
          <p:cNvSpPr>
            <a:spLocks noGrp="1"/>
          </p:cNvSpPr>
          <p:nvPr>
            <p:ph idx="1"/>
          </p:nvPr>
        </p:nvSpPr>
        <p:spPr>
          <a:xfrm>
            <a:off x="69797" y="814707"/>
            <a:ext cx="6026203" cy="5370939"/>
          </a:xfrm>
        </p:spPr>
        <p:txBody>
          <a:bodyPr/>
          <a:lstStyle/>
          <a:p>
            <a:r>
              <a:rPr lang="en-AU" dirty="0"/>
              <a:t>Make it visual</a:t>
            </a:r>
          </a:p>
          <a:p>
            <a:endParaRPr lang="en-AU" dirty="0"/>
          </a:p>
          <a:p>
            <a:r>
              <a:rPr lang="en-AU" dirty="0"/>
              <a:t>Text – use a ‘hook’ - Highlight the important facts, findings or purpose that you audience will find interesting</a:t>
            </a:r>
          </a:p>
          <a:p>
            <a:endParaRPr lang="en-AU" dirty="0"/>
          </a:p>
          <a:p>
            <a:r>
              <a:rPr lang="en-AU" dirty="0"/>
              <a:t>Use #Hashtags </a:t>
            </a:r>
          </a:p>
          <a:p>
            <a:endParaRPr lang="en-AU" dirty="0"/>
          </a:p>
          <a:p>
            <a:r>
              <a:rPr lang="en-AU" dirty="0"/>
              <a:t>@Tag co-authors or collaborators</a:t>
            </a:r>
          </a:p>
          <a:p>
            <a:pPr marL="0" indent="0">
              <a:buNone/>
            </a:pPr>
            <a:endParaRPr lang="en-AU" dirty="0"/>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2403D26A-D5A4-46B7-9BC3-92A9A3A4887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AC88C611-FA18-4E60-803D-B053A5B40D09}"/>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11" name="Picture 10">
            <a:extLst>
              <a:ext uri="{FF2B5EF4-FFF2-40B4-BE49-F238E27FC236}">
                <a16:creationId xmlns:a16="http://schemas.microsoft.com/office/drawing/2014/main" id="{064A582F-0A93-4DB3-97EA-AE878ADA4BCF}"/>
              </a:ext>
            </a:extLst>
          </p:cNvPr>
          <p:cNvPicPr>
            <a:picLocks noChangeAspect="1"/>
          </p:cNvPicPr>
          <p:nvPr/>
        </p:nvPicPr>
        <p:blipFill>
          <a:blip r:embed="rId3"/>
          <a:stretch>
            <a:fillRect/>
          </a:stretch>
        </p:blipFill>
        <p:spPr>
          <a:xfrm>
            <a:off x="6518915" y="71176"/>
            <a:ext cx="5673085" cy="6858000"/>
          </a:xfrm>
          <a:prstGeom prst="rect">
            <a:avLst/>
          </a:prstGeom>
        </p:spPr>
      </p:pic>
    </p:spTree>
    <p:extLst>
      <p:ext uri="{BB962C8B-B14F-4D97-AF65-F5344CB8AC3E}">
        <p14:creationId xmlns:p14="http://schemas.microsoft.com/office/powerpoint/2010/main" val="1910114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8A32-2A28-4404-9AA7-73844A83E093}"/>
              </a:ext>
            </a:extLst>
          </p:cNvPr>
          <p:cNvSpPr>
            <a:spLocks noGrp="1"/>
          </p:cNvSpPr>
          <p:nvPr>
            <p:ph type="title"/>
          </p:nvPr>
        </p:nvSpPr>
        <p:spPr>
          <a:xfrm>
            <a:off x="0" y="0"/>
            <a:ext cx="5836204" cy="814708"/>
          </a:xfrm>
        </p:spPr>
        <p:txBody>
          <a:bodyPr/>
          <a:lstStyle/>
          <a:p>
            <a:r>
              <a:rPr lang="en-AU" dirty="0"/>
              <a:t>Advertising publications</a:t>
            </a:r>
          </a:p>
        </p:txBody>
      </p:sp>
      <p:sp>
        <p:nvSpPr>
          <p:cNvPr id="3" name="Content Placeholder 2">
            <a:extLst>
              <a:ext uri="{FF2B5EF4-FFF2-40B4-BE49-F238E27FC236}">
                <a16:creationId xmlns:a16="http://schemas.microsoft.com/office/drawing/2014/main" id="{02EF591D-E68D-494E-9730-E8296E9049E2}"/>
              </a:ext>
            </a:extLst>
          </p:cNvPr>
          <p:cNvSpPr>
            <a:spLocks noGrp="1"/>
          </p:cNvSpPr>
          <p:nvPr>
            <p:ph idx="1"/>
          </p:nvPr>
        </p:nvSpPr>
        <p:spPr>
          <a:xfrm>
            <a:off x="69797" y="814707"/>
            <a:ext cx="5304472" cy="5370939"/>
          </a:xfrm>
        </p:spPr>
        <p:txBody>
          <a:bodyPr/>
          <a:lstStyle/>
          <a:p>
            <a:pPr marL="0" indent="0">
              <a:buNone/>
            </a:pPr>
            <a:endParaRPr lang="en-AU" dirty="0"/>
          </a:p>
          <a:p>
            <a:pPr marL="0" indent="0">
              <a:buNone/>
            </a:pPr>
            <a:r>
              <a:rPr lang="en-AU" dirty="0"/>
              <a:t>Use the retweet or reply function to continue the conversation over time</a:t>
            </a:r>
          </a:p>
          <a:p>
            <a:endParaRPr lang="en-AU" dirty="0"/>
          </a:p>
          <a:p>
            <a:r>
              <a:rPr lang="en-AU" dirty="0"/>
              <a:t>Mix up the #hashtags but keep the most important one</a:t>
            </a:r>
          </a:p>
          <a:p>
            <a:endParaRPr lang="en-AU" dirty="0"/>
          </a:p>
          <a:p>
            <a:r>
              <a:rPr lang="en-AU" dirty="0"/>
              <a:t>Use new images to highlight something different each time</a:t>
            </a:r>
          </a:p>
          <a:p>
            <a:endParaRPr lang="en-AU" dirty="0"/>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2403D26A-D5A4-46B7-9BC3-92A9A3A4887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AC88C611-FA18-4E60-803D-B053A5B40D09}"/>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11" name="Picture 10">
            <a:extLst>
              <a:ext uri="{FF2B5EF4-FFF2-40B4-BE49-F238E27FC236}">
                <a16:creationId xmlns:a16="http://schemas.microsoft.com/office/drawing/2014/main" id="{064A582F-0A93-4DB3-97EA-AE878ADA4BCF}"/>
              </a:ext>
            </a:extLst>
          </p:cNvPr>
          <p:cNvPicPr>
            <a:picLocks noChangeAspect="1"/>
          </p:cNvPicPr>
          <p:nvPr/>
        </p:nvPicPr>
        <p:blipFill>
          <a:blip r:embed="rId3"/>
          <a:stretch>
            <a:fillRect/>
          </a:stretch>
        </p:blipFill>
        <p:spPr>
          <a:xfrm>
            <a:off x="6403438" y="124378"/>
            <a:ext cx="5673085" cy="6729895"/>
          </a:xfrm>
          <a:prstGeom prst="rect">
            <a:avLst/>
          </a:prstGeom>
        </p:spPr>
      </p:pic>
      <p:pic>
        <p:nvPicPr>
          <p:cNvPr id="13" name="Picture 12">
            <a:extLst>
              <a:ext uri="{FF2B5EF4-FFF2-40B4-BE49-F238E27FC236}">
                <a16:creationId xmlns:a16="http://schemas.microsoft.com/office/drawing/2014/main" id="{26C7083F-E559-445D-AEA0-BA4BE829AB6E}"/>
              </a:ext>
            </a:extLst>
          </p:cNvPr>
          <p:cNvPicPr>
            <a:picLocks noChangeAspect="1"/>
          </p:cNvPicPr>
          <p:nvPr/>
        </p:nvPicPr>
        <p:blipFill>
          <a:blip r:embed="rId4"/>
          <a:stretch>
            <a:fillRect/>
          </a:stretch>
        </p:blipFill>
        <p:spPr>
          <a:xfrm>
            <a:off x="6293938" y="611158"/>
            <a:ext cx="5779656" cy="4357949"/>
          </a:xfrm>
          <a:prstGeom prst="rect">
            <a:avLst/>
          </a:prstGeom>
        </p:spPr>
      </p:pic>
      <p:pic>
        <p:nvPicPr>
          <p:cNvPr id="15" name="Picture 14">
            <a:extLst>
              <a:ext uri="{FF2B5EF4-FFF2-40B4-BE49-F238E27FC236}">
                <a16:creationId xmlns:a16="http://schemas.microsoft.com/office/drawing/2014/main" id="{63823336-5671-419D-85A6-9C7C30FA2077}"/>
              </a:ext>
            </a:extLst>
          </p:cNvPr>
          <p:cNvPicPr>
            <a:picLocks noChangeAspect="1"/>
          </p:cNvPicPr>
          <p:nvPr/>
        </p:nvPicPr>
        <p:blipFill>
          <a:blip r:embed="rId5"/>
          <a:stretch>
            <a:fillRect/>
          </a:stretch>
        </p:blipFill>
        <p:spPr>
          <a:xfrm>
            <a:off x="6314852" y="1020260"/>
            <a:ext cx="5870373" cy="4817480"/>
          </a:xfrm>
          <a:prstGeom prst="rect">
            <a:avLst/>
          </a:prstGeom>
        </p:spPr>
      </p:pic>
      <p:pic>
        <p:nvPicPr>
          <p:cNvPr id="17" name="Picture 16">
            <a:extLst>
              <a:ext uri="{FF2B5EF4-FFF2-40B4-BE49-F238E27FC236}">
                <a16:creationId xmlns:a16="http://schemas.microsoft.com/office/drawing/2014/main" id="{E3481150-CE9E-435B-B6D9-327F40D21989}"/>
              </a:ext>
            </a:extLst>
          </p:cNvPr>
          <p:cNvPicPr>
            <a:picLocks noChangeAspect="1"/>
          </p:cNvPicPr>
          <p:nvPr/>
        </p:nvPicPr>
        <p:blipFill>
          <a:blip r:embed="rId6"/>
          <a:stretch>
            <a:fillRect/>
          </a:stretch>
        </p:blipFill>
        <p:spPr>
          <a:xfrm>
            <a:off x="6160828" y="1569057"/>
            <a:ext cx="6023600" cy="5217767"/>
          </a:xfrm>
          <a:prstGeom prst="rect">
            <a:avLst/>
          </a:prstGeom>
        </p:spPr>
      </p:pic>
    </p:spTree>
    <p:extLst>
      <p:ext uri="{BB962C8B-B14F-4D97-AF65-F5344CB8AC3E}">
        <p14:creationId xmlns:p14="http://schemas.microsoft.com/office/powerpoint/2010/main" val="240250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9B05-3F22-42D7-AC14-972C125D14C5}"/>
              </a:ext>
            </a:extLst>
          </p:cNvPr>
          <p:cNvSpPr>
            <a:spLocks noGrp="1"/>
          </p:cNvSpPr>
          <p:nvPr>
            <p:ph type="title"/>
          </p:nvPr>
        </p:nvSpPr>
        <p:spPr/>
        <p:txBody>
          <a:bodyPr/>
          <a:lstStyle/>
          <a:p>
            <a:r>
              <a:rPr lang="en-AU" dirty="0">
                <a:solidFill>
                  <a:srgbClr val="FF0000"/>
                </a:solidFill>
              </a:rPr>
              <a:t>Poll </a:t>
            </a:r>
          </a:p>
        </p:txBody>
      </p:sp>
      <p:sp>
        <p:nvSpPr>
          <p:cNvPr id="3" name="Content Placeholder 2">
            <a:extLst>
              <a:ext uri="{FF2B5EF4-FFF2-40B4-BE49-F238E27FC236}">
                <a16:creationId xmlns:a16="http://schemas.microsoft.com/office/drawing/2014/main" id="{EAAE32B3-9A19-472A-83E2-6E280DE65E0B}"/>
              </a:ext>
            </a:extLst>
          </p:cNvPr>
          <p:cNvSpPr>
            <a:spLocks noGrp="1"/>
          </p:cNvSpPr>
          <p:nvPr>
            <p:ph idx="1"/>
          </p:nvPr>
        </p:nvSpPr>
        <p:spPr/>
        <p:txBody>
          <a:bodyPr/>
          <a:lstStyle/>
          <a:p>
            <a:r>
              <a:rPr lang="en-AU" dirty="0"/>
              <a:t>Do you use social media for Science Communication?</a:t>
            </a:r>
          </a:p>
          <a:p>
            <a:pPr lvl="1"/>
            <a:r>
              <a:rPr lang="en-AU" dirty="0"/>
              <a:t>Yes</a:t>
            </a:r>
          </a:p>
          <a:p>
            <a:pPr lvl="1"/>
            <a:r>
              <a:rPr lang="en-AU" dirty="0"/>
              <a:t>No</a:t>
            </a:r>
          </a:p>
          <a:p>
            <a:pPr lvl="1"/>
            <a:r>
              <a:rPr lang="en-AU" dirty="0"/>
              <a:t>Not Sure</a:t>
            </a:r>
          </a:p>
          <a:p>
            <a:pPr lvl="1"/>
            <a:endParaRPr lang="en-AU" dirty="0"/>
          </a:p>
        </p:txBody>
      </p:sp>
      <p:pic>
        <p:nvPicPr>
          <p:cNvPr id="5" name="Picture 4" descr="A picture containing drawing, food&#10;&#10;Description automatically generated">
            <a:extLst>
              <a:ext uri="{FF2B5EF4-FFF2-40B4-BE49-F238E27FC236}">
                <a16:creationId xmlns:a16="http://schemas.microsoft.com/office/drawing/2014/main" id="{5298171C-A2C7-4AE0-B547-45CB03706EA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DCC2EDF1-FC1A-4B5A-B07B-8A5484DDFBF3}"/>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61004"/>
            <a:ext cx="1524000" cy="1514694"/>
          </a:xfrm>
          <a:prstGeom prst="rect">
            <a:avLst/>
          </a:prstGeom>
        </p:spPr>
      </p:pic>
    </p:spTree>
    <p:extLst>
      <p:ext uri="{BB962C8B-B14F-4D97-AF65-F5344CB8AC3E}">
        <p14:creationId xmlns:p14="http://schemas.microsoft.com/office/powerpoint/2010/main" val="230581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7579-2A34-4119-BADD-4F93F32D86E9}"/>
              </a:ext>
            </a:extLst>
          </p:cNvPr>
          <p:cNvSpPr>
            <a:spLocks noGrp="1"/>
          </p:cNvSpPr>
          <p:nvPr>
            <p:ph type="title"/>
          </p:nvPr>
        </p:nvSpPr>
        <p:spPr>
          <a:xfrm>
            <a:off x="0" y="18256"/>
            <a:ext cx="12192000" cy="797954"/>
          </a:xfrm>
        </p:spPr>
        <p:txBody>
          <a:bodyPr/>
          <a:lstStyle/>
          <a:p>
            <a:r>
              <a:rPr lang="en-AU" dirty="0"/>
              <a:t>Advertising events – presentations, webinars etc</a:t>
            </a:r>
          </a:p>
        </p:txBody>
      </p:sp>
      <p:sp>
        <p:nvSpPr>
          <p:cNvPr id="3" name="Content Placeholder 2">
            <a:extLst>
              <a:ext uri="{FF2B5EF4-FFF2-40B4-BE49-F238E27FC236}">
                <a16:creationId xmlns:a16="http://schemas.microsoft.com/office/drawing/2014/main" id="{0C959853-D5B1-4FF8-A909-9E7301BB814C}"/>
              </a:ext>
            </a:extLst>
          </p:cNvPr>
          <p:cNvSpPr>
            <a:spLocks noGrp="1"/>
          </p:cNvSpPr>
          <p:nvPr>
            <p:ph idx="1"/>
          </p:nvPr>
        </p:nvSpPr>
        <p:spPr>
          <a:xfrm>
            <a:off x="125267" y="794648"/>
            <a:ext cx="6772623" cy="5765712"/>
          </a:xfrm>
        </p:spPr>
        <p:txBody>
          <a:bodyPr/>
          <a:lstStyle/>
          <a:p>
            <a:pPr marL="0" indent="0">
              <a:buNone/>
            </a:pPr>
            <a:r>
              <a:rPr lang="en-AU" dirty="0"/>
              <a:t>This is a great way to generate interest in the things you are involved in. It also raises your public profile. </a:t>
            </a:r>
          </a:p>
          <a:p>
            <a:pPr marL="0" indent="0">
              <a:buNone/>
            </a:pPr>
            <a:endParaRPr lang="en-AU" dirty="0"/>
          </a:p>
          <a:p>
            <a:r>
              <a:rPr lang="en-AU" dirty="0"/>
              <a:t>Use the #hashtags of the event</a:t>
            </a:r>
          </a:p>
          <a:p>
            <a:endParaRPr lang="en-AU" dirty="0"/>
          </a:p>
          <a:p>
            <a:r>
              <a:rPr lang="en-AU" dirty="0"/>
              <a:t>@tag others you are collaborating with or you know is also attending</a:t>
            </a:r>
          </a:p>
          <a:p>
            <a:endParaRPr lang="en-AU" dirty="0"/>
          </a:p>
          <a:p>
            <a:r>
              <a:rPr lang="en-AU" dirty="0"/>
              <a:t>Remember to link the registration page</a:t>
            </a:r>
          </a:p>
          <a:p>
            <a:endParaRPr lang="en-AU" dirty="0"/>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98AA127D-39FA-42E1-A6B1-C3E8CF7893A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3D5B1E76-E983-4091-9384-2F13A92DCE49}"/>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9" name="Picture 8">
            <a:extLst>
              <a:ext uri="{FF2B5EF4-FFF2-40B4-BE49-F238E27FC236}">
                <a16:creationId xmlns:a16="http://schemas.microsoft.com/office/drawing/2014/main" id="{93345186-B4C3-4BDC-B5DA-68296D36BEFB}"/>
              </a:ext>
            </a:extLst>
          </p:cNvPr>
          <p:cNvPicPr>
            <a:picLocks noChangeAspect="1"/>
          </p:cNvPicPr>
          <p:nvPr/>
        </p:nvPicPr>
        <p:blipFill rotWithShape="1">
          <a:blip r:embed="rId3"/>
          <a:srcRect b="17151"/>
          <a:stretch/>
        </p:blipFill>
        <p:spPr>
          <a:xfrm>
            <a:off x="6772607" y="669962"/>
            <a:ext cx="5294126" cy="5890398"/>
          </a:xfrm>
          <a:prstGeom prst="rect">
            <a:avLst/>
          </a:prstGeom>
        </p:spPr>
      </p:pic>
    </p:spTree>
    <p:extLst>
      <p:ext uri="{BB962C8B-B14F-4D97-AF65-F5344CB8AC3E}">
        <p14:creationId xmlns:p14="http://schemas.microsoft.com/office/powerpoint/2010/main" val="425397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 food&#10;&#10;Description automatically generated">
            <a:extLst>
              <a:ext uri="{FF2B5EF4-FFF2-40B4-BE49-F238E27FC236}">
                <a16:creationId xmlns:a16="http://schemas.microsoft.com/office/drawing/2014/main" id="{3D5B1E76-E983-4091-9384-2F13A92DCE49}"/>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sp>
        <p:nvSpPr>
          <p:cNvPr id="2" name="Title 1">
            <a:extLst>
              <a:ext uri="{FF2B5EF4-FFF2-40B4-BE49-F238E27FC236}">
                <a16:creationId xmlns:a16="http://schemas.microsoft.com/office/drawing/2014/main" id="{C1487579-2A34-4119-BADD-4F93F32D86E9}"/>
              </a:ext>
            </a:extLst>
          </p:cNvPr>
          <p:cNvSpPr>
            <a:spLocks noGrp="1"/>
          </p:cNvSpPr>
          <p:nvPr>
            <p:ph type="title"/>
          </p:nvPr>
        </p:nvSpPr>
        <p:spPr>
          <a:xfrm>
            <a:off x="0" y="18256"/>
            <a:ext cx="12192000" cy="797954"/>
          </a:xfrm>
        </p:spPr>
        <p:txBody>
          <a:bodyPr/>
          <a:lstStyle/>
          <a:p>
            <a:r>
              <a:rPr lang="en-AU" dirty="0"/>
              <a:t>Advertising events – presentations, webinars etc</a:t>
            </a:r>
          </a:p>
        </p:txBody>
      </p:sp>
      <p:sp>
        <p:nvSpPr>
          <p:cNvPr id="3" name="Content Placeholder 2">
            <a:extLst>
              <a:ext uri="{FF2B5EF4-FFF2-40B4-BE49-F238E27FC236}">
                <a16:creationId xmlns:a16="http://schemas.microsoft.com/office/drawing/2014/main" id="{0C959853-D5B1-4FF8-A909-9E7301BB814C}"/>
              </a:ext>
            </a:extLst>
          </p:cNvPr>
          <p:cNvSpPr>
            <a:spLocks noGrp="1"/>
          </p:cNvSpPr>
          <p:nvPr>
            <p:ph idx="1"/>
          </p:nvPr>
        </p:nvSpPr>
        <p:spPr>
          <a:xfrm>
            <a:off x="125267" y="794648"/>
            <a:ext cx="6462820" cy="5765712"/>
          </a:xfrm>
        </p:spPr>
        <p:txBody>
          <a:bodyPr/>
          <a:lstStyle/>
          <a:p>
            <a:pPr marL="0" indent="0">
              <a:buNone/>
            </a:pPr>
            <a:r>
              <a:rPr lang="en-AU" dirty="0"/>
              <a:t>This is a great way to generate interest in the things you are involved in. It also raises your public profile. </a:t>
            </a:r>
          </a:p>
          <a:p>
            <a:pPr marL="0" indent="0">
              <a:buNone/>
            </a:pPr>
            <a:endParaRPr lang="en-AU" dirty="0"/>
          </a:p>
          <a:p>
            <a:r>
              <a:rPr lang="en-AU" dirty="0"/>
              <a:t>Use the #hashtags of the event</a:t>
            </a:r>
          </a:p>
          <a:p>
            <a:endParaRPr lang="en-AU" dirty="0"/>
          </a:p>
          <a:p>
            <a:r>
              <a:rPr lang="en-AU" dirty="0"/>
              <a:t>@tag others you are collaborating with or you know is also attending</a:t>
            </a:r>
          </a:p>
          <a:p>
            <a:endParaRPr lang="en-AU" dirty="0"/>
          </a:p>
          <a:p>
            <a:r>
              <a:rPr lang="en-AU" dirty="0"/>
              <a:t>Remember to link to the registration page</a:t>
            </a:r>
          </a:p>
          <a:p>
            <a:endParaRPr lang="en-AU" dirty="0"/>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98AA127D-39FA-42E1-A6B1-C3E8CF7893A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12" name="Picture 11">
            <a:extLst>
              <a:ext uri="{FF2B5EF4-FFF2-40B4-BE49-F238E27FC236}">
                <a16:creationId xmlns:a16="http://schemas.microsoft.com/office/drawing/2014/main" id="{33E5CE3F-D779-4252-8CED-31A4374789E6}"/>
              </a:ext>
            </a:extLst>
          </p:cNvPr>
          <p:cNvPicPr>
            <a:picLocks noChangeAspect="1"/>
          </p:cNvPicPr>
          <p:nvPr/>
        </p:nvPicPr>
        <p:blipFill>
          <a:blip r:embed="rId3"/>
          <a:stretch>
            <a:fillRect/>
          </a:stretch>
        </p:blipFill>
        <p:spPr>
          <a:xfrm>
            <a:off x="6554223" y="757346"/>
            <a:ext cx="5404956" cy="6071445"/>
          </a:xfrm>
          <a:prstGeom prst="rect">
            <a:avLst/>
          </a:prstGeom>
        </p:spPr>
      </p:pic>
      <p:pic>
        <p:nvPicPr>
          <p:cNvPr id="14" name="Picture 13">
            <a:extLst>
              <a:ext uri="{FF2B5EF4-FFF2-40B4-BE49-F238E27FC236}">
                <a16:creationId xmlns:a16="http://schemas.microsoft.com/office/drawing/2014/main" id="{C21DDF41-94AE-4337-92DF-1BA0C464C45B}"/>
              </a:ext>
            </a:extLst>
          </p:cNvPr>
          <p:cNvPicPr>
            <a:picLocks noChangeAspect="1"/>
          </p:cNvPicPr>
          <p:nvPr/>
        </p:nvPicPr>
        <p:blipFill>
          <a:blip r:embed="rId4"/>
          <a:stretch>
            <a:fillRect/>
          </a:stretch>
        </p:blipFill>
        <p:spPr>
          <a:xfrm>
            <a:off x="6684577" y="2511904"/>
            <a:ext cx="5404956" cy="4316888"/>
          </a:xfrm>
          <a:prstGeom prst="rect">
            <a:avLst/>
          </a:prstGeom>
        </p:spPr>
      </p:pic>
    </p:spTree>
    <p:extLst>
      <p:ext uri="{BB962C8B-B14F-4D97-AF65-F5344CB8AC3E}">
        <p14:creationId xmlns:p14="http://schemas.microsoft.com/office/powerpoint/2010/main" val="357194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7579-2A34-4119-BADD-4F93F32D86E9}"/>
              </a:ext>
            </a:extLst>
          </p:cNvPr>
          <p:cNvSpPr>
            <a:spLocks noGrp="1"/>
          </p:cNvSpPr>
          <p:nvPr>
            <p:ph type="title"/>
          </p:nvPr>
        </p:nvSpPr>
        <p:spPr>
          <a:xfrm>
            <a:off x="0" y="18256"/>
            <a:ext cx="12192000" cy="797954"/>
          </a:xfrm>
        </p:spPr>
        <p:txBody>
          <a:bodyPr/>
          <a:lstStyle/>
          <a:p>
            <a:r>
              <a:rPr lang="en-AU" dirty="0"/>
              <a:t>Advertising events – presentations, webinars etc</a:t>
            </a:r>
          </a:p>
        </p:txBody>
      </p:sp>
      <p:sp>
        <p:nvSpPr>
          <p:cNvPr id="3" name="Content Placeholder 2">
            <a:extLst>
              <a:ext uri="{FF2B5EF4-FFF2-40B4-BE49-F238E27FC236}">
                <a16:creationId xmlns:a16="http://schemas.microsoft.com/office/drawing/2014/main" id="{0C959853-D5B1-4FF8-A909-9E7301BB814C}"/>
              </a:ext>
            </a:extLst>
          </p:cNvPr>
          <p:cNvSpPr>
            <a:spLocks noGrp="1"/>
          </p:cNvSpPr>
          <p:nvPr>
            <p:ph idx="1"/>
          </p:nvPr>
        </p:nvSpPr>
        <p:spPr>
          <a:xfrm>
            <a:off x="125267" y="794648"/>
            <a:ext cx="5970733" cy="5765712"/>
          </a:xfrm>
        </p:spPr>
        <p:txBody>
          <a:bodyPr/>
          <a:lstStyle/>
          <a:p>
            <a:pPr marL="0" indent="0">
              <a:buNone/>
            </a:pPr>
            <a:r>
              <a:rPr lang="en-AU" dirty="0"/>
              <a:t>This is a great way to generate interest in the things you are involved in. It also raises your public profile. </a:t>
            </a:r>
          </a:p>
          <a:p>
            <a:pPr marL="0" indent="0">
              <a:buNone/>
            </a:pPr>
            <a:endParaRPr lang="en-AU" dirty="0"/>
          </a:p>
          <a:p>
            <a:r>
              <a:rPr lang="en-AU" dirty="0"/>
              <a:t>Use the #hashtags of the event</a:t>
            </a:r>
          </a:p>
          <a:p>
            <a:endParaRPr lang="en-AU" dirty="0"/>
          </a:p>
          <a:p>
            <a:r>
              <a:rPr lang="en-AU" dirty="0"/>
              <a:t>@tag others you are collaborating with or you know is also attending</a:t>
            </a:r>
          </a:p>
          <a:p>
            <a:endParaRPr lang="en-AU" dirty="0"/>
          </a:p>
          <a:p>
            <a:r>
              <a:rPr lang="en-AU" dirty="0"/>
              <a:t>Remember to link the registration page</a:t>
            </a:r>
          </a:p>
          <a:p>
            <a:endParaRPr lang="en-AU" dirty="0"/>
          </a:p>
          <a:p>
            <a:endParaRPr lang="en-AU" dirty="0"/>
          </a:p>
        </p:txBody>
      </p:sp>
      <p:pic>
        <p:nvPicPr>
          <p:cNvPr id="5" name="Picture 4" descr="A picture containing drawing, food&#10;&#10;Description automatically generated">
            <a:extLst>
              <a:ext uri="{FF2B5EF4-FFF2-40B4-BE49-F238E27FC236}">
                <a16:creationId xmlns:a16="http://schemas.microsoft.com/office/drawing/2014/main" id="{98AA127D-39FA-42E1-A6B1-C3E8CF7893A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3D5B1E76-E983-4091-9384-2F13A92DCE49}"/>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8" name="Picture 7">
            <a:extLst>
              <a:ext uri="{FF2B5EF4-FFF2-40B4-BE49-F238E27FC236}">
                <a16:creationId xmlns:a16="http://schemas.microsoft.com/office/drawing/2014/main" id="{8891BF72-D1C5-408D-A207-F8EB6E3B7720}"/>
              </a:ext>
            </a:extLst>
          </p:cNvPr>
          <p:cNvPicPr>
            <a:picLocks noChangeAspect="1"/>
          </p:cNvPicPr>
          <p:nvPr/>
        </p:nvPicPr>
        <p:blipFill>
          <a:blip r:embed="rId3"/>
          <a:stretch>
            <a:fillRect/>
          </a:stretch>
        </p:blipFill>
        <p:spPr>
          <a:xfrm>
            <a:off x="6649725" y="697588"/>
            <a:ext cx="5417008" cy="6160412"/>
          </a:xfrm>
          <a:prstGeom prst="rect">
            <a:avLst/>
          </a:prstGeom>
        </p:spPr>
      </p:pic>
    </p:spTree>
    <p:extLst>
      <p:ext uri="{BB962C8B-B14F-4D97-AF65-F5344CB8AC3E}">
        <p14:creationId xmlns:p14="http://schemas.microsoft.com/office/powerpoint/2010/main" val="3112539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397E0-48B8-486A-8BC2-77321A8AF9FE}"/>
              </a:ext>
            </a:extLst>
          </p:cNvPr>
          <p:cNvSpPr>
            <a:spLocks noGrp="1"/>
          </p:cNvSpPr>
          <p:nvPr>
            <p:ph idx="1"/>
          </p:nvPr>
        </p:nvSpPr>
        <p:spPr>
          <a:xfrm>
            <a:off x="5660808" y="1816525"/>
            <a:ext cx="6460123" cy="4829752"/>
          </a:xfrm>
        </p:spPr>
        <p:txBody>
          <a:bodyPr/>
          <a:lstStyle/>
          <a:p>
            <a:pPr marL="0" indent="0">
              <a:buNone/>
            </a:pPr>
            <a:r>
              <a:rPr lang="en-AU" dirty="0"/>
              <a:t>Native posting is when you post directly into a platform.</a:t>
            </a:r>
          </a:p>
          <a:p>
            <a:pPr marL="0" indent="0">
              <a:buNone/>
            </a:pPr>
            <a:endParaRPr lang="en-AU" dirty="0"/>
          </a:p>
          <a:p>
            <a:pPr marL="0" indent="0">
              <a:buNone/>
            </a:pPr>
            <a:r>
              <a:rPr lang="en-AU" dirty="0"/>
              <a:t>Most platforms will prioritise these posts in their feeds over 3</a:t>
            </a:r>
            <a:r>
              <a:rPr lang="en-AU" baseline="30000" dirty="0"/>
              <a:t>rd</a:t>
            </a:r>
            <a:r>
              <a:rPr lang="en-AU" dirty="0"/>
              <a:t> party posts. </a:t>
            </a:r>
          </a:p>
          <a:p>
            <a:pPr marL="0" indent="0">
              <a:buNone/>
            </a:pPr>
            <a:endParaRPr lang="en-AU" dirty="0"/>
          </a:p>
          <a:p>
            <a:pPr marL="0" indent="0">
              <a:buNone/>
            </a:pPr>
            <a:r>
              <a:rPr lang="en-AU" dirty="0"/>
              <a:t>While 3</a:t>
            </a:r>
            <a:r>
              <a:rPr lang="en-AU" baseline="30000" dirty="0"/>
              <a:t>rd</a:t>
            </a:r>
            <a:r>
              <a:rPr lang="en-AU" dirty="0"/>
              <a:t> party apps are a time saver, sometimes the post isn’t formatted for maximum impact</a:t>
            </a:r>
          </a:p>
          <a:p>
            <a:pPr marL="0" indent="0">
              <a:buNone/>
            </a:pPr>
            <a:endParaRPr lang="en-AU" dirty="0"/>
          </a:p>
        </p:txBody>
      </p:sp>
      <p:pic>
        <p:nvPicPr>
          <p:cNvPr id="15362" name="Picture 2" descr="bees, insects, banner, pollen, flowers, australian, native, maleleuca,  plant, garden | Pxfuel">
            <a:extLst>
              <a:ext uri="{FF2B5EF4-FFF2-40B4-BE49-F238E27FC236}">
                <a16:creationId xmlns:a16="http://schemas.microsoft.com/office/drawing/2014/main" id="{B4BAE5F7-4954-4862-82C2-EBE3DAEE8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876" y="1"/>
            <a:ext cx="6460123" cy="172506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Post On Instagram From PC [The Ultimate Guide] - Sked Social">
            <a:extLst>
              <a:ext uri="{FF2B5EF4-FFF2-40B4-BE49-F238E27FC236}">
                <a16:creationId xmlns:a16="http://schemas.microsoft.com/office/drawing/2014/main" id="{C7F8807F-67CD-4F80-8855-73EDF8DB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9" y="2117234"/>
            <a:ext cx="4893132" cy="43864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71439E-5EB7-47F9-89FD-68C4D93A7ED6}"/>
              </a:ext>
            </a:extLst>
          </p:cNvPr>
          <p:cNvSpPr txBox="1"/>
          <p:nvPr/>
        </p:nvSpPr>
        <p:spPr>
          <a:xfrm>
            <a:off x="5641" y="6417803"/>
            <a:ext cx="5013857" cy="369332"/>
          </a:xfrm>
          <a:prstGeom prst="rect">
            <a:avLst/>
          </a:prstGeom>
          <a:noFill/>
        </p:spPr>
        <p:txBody>
          <a:bodyPr wrap="square" rtlCol="0">
            <a:spAutoFit/>
          </a:bodyPr>
          <a:lstStyle/>
          <a:p>
            <a:r>
              <a:rPr lang="en-AU" dirty="0"/>
              <a:t>Instagram has an ‘also post to’ function</a:t>
            </a:r>
          </a:p>
        </p:txBody>
      </p:sp>
      <p:sp>
        <p:nvSpPr>
          <p:cNvPr id="2" name="Title 1">
            <a:extLst>
              <a:ext uri="{FF2B5EF4-FFF2-40B4-BE49-F238E27FC236}">
                <a16:creationId xmlns:a16="http://schemas.microsoft.com/office/drawing/2014/main" id="{62CD7B55-4656-45C5-94BB-2A011A4D94E8}"/>
              </a:ext>
            </a:extLst>
          </p:cNvPr>
          <p:cNvSpPr>
            <a:spLocks noGrp="1"/>
          </p:cNvSpPr>
          <p:nvPr>
            <p:ph type="title"/>
          </p:nvPr>
        </p:nvSpPr>
        <p:spPr>
          <a:xfrm>
            <a:off x="0" y="0"/>
            <a:ext cx="5731876" cy="988043"/>
          </a:xfrm>
        </p:spPr>
        <p:txBody>
          <a:bodyPr/>
          <a:lstStyle/>
          <a:p>
            <a:r>
              <a:rPr lang="en-AU" dirty="0"/>
              <a:t>Native posting</a:t>
            </a:r>
          </a:p>
        </p:txBody>
      </p:sp>
      <p:pic>
        <p:nvPicPr>
          <p:cNvPr id="15366" name="Picture 6" descr="Post Instagram Images to Twitter as Images - DreamGrow">
            <a:extLst>
              <a:ext uri="{FF2B5EF4-FFF2-40B4-BE49-F238E27FC236}">
                <a16:creationId xmlns:a16="http://schemas.microsoft.com/office/drawing/2014/main" id="{03731E5D-A646-4F45-BE00-FC1E5581F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69" y="824595"/>
            <a:ext cx="5013858" cy="328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89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11DB-4478-4751-9628-830B38C68970}"/>
              </a:ext>
            </a:extLst>
          </p:cNvPr>
          <p:cNvSpPr>
            <a:spLocks noGrp="1"/>
          </p:cNvSpPr>
          <p:nvPr>
            <p:ph type="title"/>
          </p:nvPr>
        </p:nvSpPr>
        <p:spPr>
          <a:xfrm>
            <a:off x="0" y="18255"/>
            <a:ext cx="10515600" cy="826989"/>
          </a:xfrm>
        </p:spPr>
        <p:txBody>
          <a:bodyPr/>
          <a:lstStyle/>
          <a:p>
            <a:r>
              <a:rPr lang="en-AU" dirty="0"/>
              <a:t>Finding content</a:t>
            </a:r>
          </a:p>
        </p:txBody>
      </p:sp>
      <p:sp>
        <p:nvSpPr>
          <p:cNvPr id="3" name="Content Placeholder 2">
            <a:extLst>
              <a:ext uri="{FF2B5EF4-FFF2-40B4-BE49-F238E27FC236}">
                <a16:creationId xmlns:a16="http://schemas.microsoft.com/office/drawing/2014/main" id="{C92B02D6-00AD-4ACF-94E9-05BB5C2A899C}"/>
              </a:ext>
            </a:extLst>
          </p:cNvPr>
          <p:cNvSpPr>
            <a:spLocks noGrp="1"/>
          </p:cNvSpPr>
          <p:nvPr>
            <p:ph idx="1"/>
          </p:nvPr>
        </p:nvSpPr>
        <p:spPr>
          <a:xfrm>
            <a:off x="89497" y="811129"/>
            <a:ext cx="5609073" cy="4351338"/>
          </a:xfrm>
        </p:spPr>
        <p:txBody>
          <a:bodyPr/>
          <a:lstStyle/>
          <a:p>
            <a:r>
              <a:rPr lang="en-AU" dirty="0"/>
              <a:t>Participate in events #Science Week</a:t>
            </a:r>
          </a:p>
          <a:p>
            <a:endParaRPr lang="en-AU" dirty="0"/>
          </a:p>
          <a:p>
            <a:r>
              <a:rPr lang="en-AU" dirty="0"/>
              <a:t>Follow across disciplines and industries – comment and reshare </a:t>
            </a:r>
          </a:p>
          <a:p>
            <a:endParaRPr lang="en-AU" dirty="0"/>
          </a:p>
          <a:p>
            <a:r>
              <a:rPr lang="en-AU" dirty="0"/>
              <a:t>Live tweet using #hashtags</a:t>
            </a:r>
          </a:p>
          <a:p>
            <a:endParaRPr lang="en-AU" dirty="0"/>
          </a:p>
          <a:p>
            <a:endParaRPr lang="en-AU" dirty="0"/>
          </a:p>
        </p:txBody>
      </p:sp>
      <p:pic>
        <p:nvPicPr>
          <p:cNvPr id="5" name="Picture 4">
            <a:extLst>
              <a:ext uri="{FF2B5EF4-FFF2-40B4-BE49-F238E27FC236}">
                <a16:creationId xmlns:a16="http://schemas.microsoft.com/office/drawing/2014/main" id="{986ECC30-D704-4219-BD1F-09B41579586E}"/>
              </a:ext>
            </a:extLst>
          </p:cNvPr>
          <p:cNvPicPr>
            <a:picLocks noChangeAspect="1"/>
          </p:cNvPicPr>
          <p:nvPr/>
        </p:nvPicPr>
        <p:blipFill>
          <a:blip r:embed="rId2"/>
          <a:stretch>
            <a:fillRect/>
          </a:stretch>
        </p:blipFill>
        <p:spPr>
          <a:xfrm>
            <a:off x="4801731" y="2596070"/>
            <a:ext cx="3573933" cy="4243675"/>
          </a:xfrm>
          <a:prstGeom prst="rect">
            <a:avLst/>
          </a:prstGeom>
        </p:spPr>
      </p:pic>
      <p:pic>
        <p:nvPicPr>
          <p:cNvPr id="6" name="Picture 5">
            <a:extLst>
              <a:ext uri="{FF2B5EF4-FFF2-40B4-BE49-F238E27FC236}">
                <a16:creationId xmlns:a16="http://schemas.microsoft.com/office/drawing/2014/main" id="{0FA47A8D-41DD-419D-B7A7-83AD906110A9}"/>
              </a:ext>
            </a:extLst>
          </p:cNvPr>
          <p:cNvPicPr>
            <a:picLocks noChangeAspect="1"/>
          </p:cNvPicPr>
          <p:nvPr/>
        </p:nvPicPr>
        <p:blipFill>
          <a:blip r:embed="rId3"/>
          <a:stretch>
            <a:fillRect/>
          </a:stretch>
        </p:blipFill>
        <p:spPr>
          <a:xfrm>
            <a:off x="8528571" y="124799"/>
            <a:ext cx="3573932" cy="4243674"/>
          </a:xfrm>
          <a:prstGeom prst="rect">
            <a:avLst/>
          </a:prstGeom>
        </p:spPr>
      </p:pic>
      <p:pic>
        <p:nvPicPr>
          <p:cNvPr id="10" name="Picture 9">
            <a:extLst>
              <a:ext uri="{FF2B5EF4-FFF2-40B4-BE49-F238E27FC236}">
                <a16:creationId xmlns:a16="http://schemas.microsoft.com/office/drawing/2014/main" id="{88275CBA-03CC-4B35-A961-D1C9E707181F}"/>
              </a:ext>
            </a:extLst>
          </p:cNvPr>
          <p:cNvPicPr>
            <a:picLocks noChangeAspect="1"/>
          </p:cNvPicPr>
          <p:nvPr/>
        </p:nvPicPr>
        <p:blipFill>
          <a:blip r:embed="rId4"/>
          <a:stretch>
            <a:fillRect/>
          </a:stretch>
        </p:blipFill>
        <p:spPr>
          <a:xfrm>
            <a:off x="7925835" y="203885"/>
            <a:ext cx="4133671" cy="3933041"/>
          </a:xfrm>
          <a:prstGeom prst="rect">
            <a:avLst/>
          </a:prstGeom>
        </p:spPr>
      </p:pic>
      <p:pic>
        <p:nvPicPr>
          <p:cNvPr id="12" name="Picture 11">
            <a:extLst>
              <a:ext uri="{FF2B5EF4-FFF2-40B4-BE49-F238E27FC236}">
                <a16:creationId xmlns:a16="http://schemas.microsoft.com/office/drawing/2014/main" id="{7ED36C96-A337-43A2-B5B9-3B344860EE30}"/>
              </a:ext>
            </a:extLst>
          </p:cNvPr>
          <p:cNvPicPr>
            <a:picLocks noChangeAspect="1"/>
          </p:cNvPicPr>
          <p:nvPr/>
        </p:nvPicPr>
        <p:blipFill>
          <a:blip r:embed="rId5"/>
          <a:stretch>
            <a:fillRect/>
          </a:stretch>
        </p:blipFill>
        <p:spPr>
          <a:xfrm>
            <a:off x="4801731" y="2551172"/>
            <a:ext cx="3994249" cy="4243676"/>
          </a:xfrm>
          <a:prstGeom prst="rect">
            <a:avLst/>
          </a:prstGeom>
        </p:spPr>
      </p:pic>
      <p:pic>
        <p:nvPicPr>
          <p:cNvPr id="14" name="Picture 13">
            <a:extLst>
              <a:ext uri="{FF2B5EF4-FFF2-40B4-BE49-F238E27FC236}">
                <a16:creationId xmlns:a16="http://schemas.microsoft.com/office/drawing/2014/main" id="{937F36B7-3507-457D-99B0-9182CE7D2D58}"/>
              </a:ext>
            </a:extLst>
          </p:cNvPr>
          <p:cNvPicPr>
            <a:picLocks noChangeAspect="1"/>
          </p:cNvPicPr>
          <p:nvPr/>
        </p:nvPicPr>
        <p:blipFill>
          <a:blip r:embed="rId6"/>
          <a:stretch>
            <a:fillRect/>
          </a:stretch>
        </p:blipFill>
        <p:spPr>
          <a:xfrm>
            <a:off x="7374541" y="137282"/>
            <a:ext cx="4155741" cy="4218707"/>
          </a:xfrm>
          <a:prstGeom prst="rect">
            <a:avLst/>
          </a:prstGeom>
        </p:spPr>
      </p:pic>
      <p:pic>
        <p:nvPicPr>
          <p:cNvPr id="16" name="Picture 15">
            <a:extLst>
              <a:ext uri="{FF2B5EF4-FFF2-40B4-BE49-F238E27FC236}">
                <a16:creationId xmlns:a16="http://schemas.microsoft.com/office/drawing/2014/main" id="{2FBAB450-B53A-4319-8C92-6DC8515204E2}"/>
              </a:ext>
            </a:extLst>
          </p:cNvPr>
          <p:cNvPicPr>
            <a:picLocks noChangeAspect="1"/>
          </p:cNvPicPr>
          <p:nvPr/>
        </p:nvPicPr>
        <p:blipFill>
          <a:blip r:embed="rId7"/>
          <a:stretch>
            <a:fillRect/>
          </a:stretch>
        </p:blipFill>
        <p:spPr>
          <a:xfrm>
            <a:off x="4858763" y="2631014"/>
            <a:ext cx="4787030" cy="4208731"/>
          </a:xfrm>
          <a:prstGeom prst="rect">
            <a:avLst/>
          </a:prstGeom>
        </p:spPr>
      </p:pic>
    </p:spTree>
    <p:extLst>
      <p:ext uri="{BB962C8B-B14F-4D97-AF65-F5344CB8AC3E}">
        <p14:creationId xmlns:p14="http://schemas.microsoft.com/office/powerpoint/2010/main" val="195403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A176F-090A-4E60-ABA5-FFB0AB4B28D0}"/>
              </a:ext>
            </a:extLst>
          </p:cNvPr>
          <p:cNvSpPr>
            <a:spLocks noGrp="1"/>
          </p:cNvSpPr>
          <p:nvPr>
            <p:ph idx="1"/>
          </p:nvPr>
        </p:nvSpPr>
        <p:spPr>
          <a:xfrm>
            <a:off x="116983" y="2148842"/>
            <a:ext cx="4757671" cy="3807637"/>
          </a:xfrm>
        </p:spPr>
        <p:txBody>
          <a:bodyPr>
            <a:normAutofit/>
          </a:bodyPr>
          <a:lstStyle/>
          <a:p>
            <a:r>
              <a:rPr lang="en-AU" dirty="0"/>
              <a:t>Plan ahead</a:t>
            </a:r>
          </a:p>
          <a:p>
            <a:r>
              <a:rPr lang="en-AU" dirty="0"/>
              <a:t>Be opportunistic </a:t>
            </a:r>
          </a:p>
          <a:p>
            <a:r>
              <a:rPr lang="en-AU" dirty="0"/>
              <a:t>Use the save draft function</a:t>
            </a:r>
          </a:p>
          <a:p>
            <a:r>
              <a:rPr lang="en-AU" dirty="0"/>
              <a:t>Add posting to your to do list or schedule time in your </a:t>
            </a:r>
            <a:r>
              <a:rPr lang="en-AU" dirty="0" err="1"/>
              <a:t>calender</a:t>
            </a:r>
            <a:r>
              <a:rPr lang="en-AU" dirty="0"/>
              <a:t> </a:t>
            </a:r>
          </a:p>
          <a:p>
            <a:r>
              <a:rPr lang="en-AU" dirty="0"/>
              <a:t>Remember you only need 5 minutes to post something</a:t>
            </a:r>
          </a:p>
        </p:txBody>
      </p:sp>
      <p:pic>
        <p:nvPicPr>
          <p:cNvPr id="16386" name="Picture 2" descr="How to Find Time for Lettering">
            <a:extLst>
              <a:ext uri="{FF2B5EF4-FFF2-40B4-BE49-F238E27FC236}">
                <a16:creationId xmlns:a16="http://schemas.microsoft.com/office/drawing/2014/main" id="{4236D517-FBAA-4373-961E-6A4BDD74F1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309" b="20102"/>
          <a:stretch/>
        </p:blipFill>
        <p:spPr bwMode="auto">
          <a:xfrm>
            <a:off x="0" y="1"/>
            <a:ext cx="6426558" cy="15132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9FF3FA7-1DED-4729-8B7C-EB3701CF9CAE}"/>
              </a:ext>
            </a:extLst>
          </p:cNvPr>
          <p:cNvSpPr/>
          <p:nvPr/>
        </p:nvSpPr>
        <p:spPr>
          <a:xfrm>
            <a:off x="6188299" y="0"/>
            <a:ext cx="6003701" cy="1513268"/>
          </a:xfrm>
          <a:prstGeom prst="rect">
            <a:avLst/>
          </a:prstGeom>
          <a:solidFill>
            <a:srgbClr val="C8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7EFE29F2-6D1D-4619-B90D-04A4E05EBB4E}"/>
              </a:ext>
            </a:extLst>
          </p:cNvPr>
          <p:cNvPicPr>
            <a:picLocks noChangeAspect="1"/>
          </p:cNvPicPr>
          <p:nvPr/>
        </p:nvPicPr>
        <p:blipFill>
          <a:blip r:embed="rId3"/>
          <a:stretch>
            <a:fillRect/>
          </a:stretch>
        </p:blipFill>
        <p:spPr>
          <a:xfrm>
            <a:off x="6290409" y="294626"/>
            <a:ext cx="5784608" cy="4373966"/>
          </a:xfrm>
          <a:prstGeom prst="rect">
            <a:avLst/>
          </a:prstGeom>
        </p:spPr>
      </p:pic>
      <p:pic>
        <p:nvPicPr>
          <p:cNvPr id="10" name="Picture 9">
            <a:extLst>
              <a:ext uri="{FF2B5EF4-FFF2-40B4-BE49-F238E27FC236}">
                <a16:creationId xmlns:a16="http://schemas.microsoft.com/office/drawing/2014/main" id="{2EC5ADD2-29DB-40C8-B056-4D8BBEC23470}"/>
              </a:ext>
            </a:extLst>
          </p:cNvPr>
          <p:cNvPicPr>
            <a:picLocks noChangeAspect="1"/>
          </p:cNvPicPr>
          <p:nvPr/>
        </p:nvPicPr>
        <p:blipFill>
          <a:blip r:embed="rId4"/>
          <a:stretch>
            <a:fillRect/>
          </a:stretch>
        </p:blipFill>
        <p:spPr>
          <a:xfrm>
            <a:off x="4754565" y="2653048"/>
            <a:ext cx="5704554" cy="4031087"/>
          </a:xfrm>
          <a:prstGeom prst="rect">
            <a:avLst/>
          </a:prstGeom>
        </p:spPr>
      </p:pic>
      <p:pic>
        <p:nvPicPr>
          <p:cNvPr id="12" name="Picture 11">
            <a:extLst>
              <a:ext uri="{FF2B5EF4-FFF2-40B4-BE49-F238E27FC236}">
                <a16:creationId xmlns:a16="http://schemas.microsoft.com/office/drawing/2014/main" id="{96D00F6B-8F8D-4BA8-8AD8-ED349FE6EE6F}"/>
              </a:ext>
            </a:extLst>
          </p:cNvPr>
          <p:cNvPicPr>
            <a:picLocks noChangeAspect="1"/>
          </p:cNvPicPr>
          <p:nvPr/>
        </p:nvPicPr>
        <p:blipFill>
          <a:blip r:embed="rId5"/>
          <a:stretch>
            <a:fillRect/>
          </a:stretch>
        </p:blipFill>
        <p:spPr>
          <a:xfrm>
            <a:off x="5545239" y="1751527"/>
            <a:ext cx="6529778" cy="4204952"/>
          </a:xfrm>
          <a:prstGeom prst="rect">
            <a:avLst/>
          </a:prstGeom>
        </p:spPr>
      </p:pic>
    </p:spTree>
    <p:extLst>
      <p:ext uri="{BB962C8B-B14F-4D97-AF65-F5344CB8AC3E}">
        <p14:creationId xmlns:p14="http://schemas.microsoft.com/office/powerpoint/2010/main" val="3082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B53237D0-9534-4647-8B77-69C501C1090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6" name="Picture 5" descr="A picture containing drawing, food&#10;&#10;Description automatically generated">
            <a:extLst>
              <a:ext uri="{FF2B5EF4-FFF2-40B4-BE49-F238E27FC236}">
                <a16:creationId xmlns:a16="http://schemas.microsoft.com/office/drawing/2014/main" id="{094BDDFC-9E33-4E05-8C80-56B70F1BED2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11" name="Content Placeholder 10" descr="A close up of a sign&#10;&#10;Description automatically generated">
            <a:extLst>
              <a:ext uri="{FF2B5EF4-FFF2-40B4-BE49-F238E27FC236}">
                <a16:creationId xmlns:a16="http://schemas.microsoft.com/office/drawing/2014/main" id="{6121CBD3-C868-4EEB-99D1-AF4B482F3A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21322"/>
            <a:ext cx="12185360" cy="6875595"/>
          </a:xfrm>
        </p:spPr>
      </p:pic>
    </p:spTree>
    <p:extLst>
      <p:ext uri="{BB962C8B-B14F-4D97-AF65-F5344CB8AC3E}">
        <p14:creationId xmlns:p14="http://schemas.microsoft.com/office/powerpoint/2010/main" val="143642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rawing, food&#10;&#10;Description automatically generated">
            <a:extLst>
              <a:ext uri="{FF2B5EF4-FFF2-40B4-BE49-F238E27FC236}">
                <a16:creationId xmlns:a16="http://schemas.microsoft.com/office/drawing/2014/main" id="{FD59E3F0-602A-4F27-846B-347A0A2E0F7F}"/>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pic>
        <p:nvPicPr>
          <p:cNvPr id="5" name="Picture 4" descr="A picture containing drawing, food&#10;&#10;Description automatically generated">
            <a:extLst>
              <a:ext uri="{FF2B5EF4-FFF2-40B4-BE49-F238E27FC236}">
                <a16:creationId xmlns:a16="http://schemas.microsoft.com/office/drawing/2014/main" id="{39702A1B-4F1F-4AD7-9A66-CA93FE9A9B8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90034" y="5420775"/>
            <a:ext cx="1798917" cy="1437225"/>
          </a:xfrm>
          <a:prstGeom prst="rect">
            <a:avLst/>
          </a:prstGeom>
        </p:spPr>
      </p:pic>
      <p:sp>
        <p:nvSpPr>
          <p:cNvPr id="2" name="Title 1">
            <a:extLst>
              <a:ext uri="{FF2B5EF4-FFF2-40B4-BE49-F238E27FC236}">
                <a16:creationId xmlns:a16="http://schemas.microsoft.com/office/drawing/2014/main" id="{BD35BE29-C0FC-4D2D-B856-9ACF2A859F00}"/>
              </a:ext>
            </a:extLst>
          </p:cNvPr>
          <p:cNvSpPr>
            <a:spLocks noGrp="1"/>
          </p:cNvSpPr>
          <p:nvPr>
            <p:ph type="title"/>
          </p:nvPr>
        </p:nvSpPr>
        <p:spPr>
          <a:xfrm>
            <a:off x="113196" y="-40299"/>
            <a:ext cx="5981278" cy="1100640"/>
          </a:xfrm>
        </p:spPr>
        <p:txBody>
          <a:bodyPr>
            <a:normAutofit/>
          </a:bodyPr>
          <a:lstStyle/>
          <a:p>
            <a:r>
              <a:rPr lang="en-AU" b="1" dirty="0"/>
              <a:t>Science Communication</a:t>
            </a:r>
          </a:p>
        </p:txBody>
      </p:sp>
      <p:sp>
        <p:nvSpPr>
          <p:cNvPr id="3" name="Content Placeholder 2">
            <a:extLst>
              <a:ext uri="{FF2B5EF4-FFF2-40B4-BE49-F238E27FC236}">
                <a16:creationId xmlns:a16="http://schemas.microsoft.com/office/drawing/2014/main" id="{D0E17188-8BD6-425F-989F-0AE851313C75}"/>
              </a:ext>
            </a:extLst>
          </p:cNvPr>
          <p:cNvSpPr>
            <a:spLocks noGrp="1"/>
          </p:cNvSpPr>
          <p:nvPr>
            <p:ph idx="1"/>
          </p:nvPr>
        </p:nvSpPr>
        <p:spPr>
          <a:xfrm>
            <a:off x="113196" y="1116227"/>
            <a:ext cx="6717909" cy="4983892"/>
          </a:xfrm>
        </p:spPr>
        <p:txBody>
          <a:bodyPr>
            <a:normAutofit fontScale="92500" lnSpcReduction="10000"/>
          </a:bodyPr>
          <a:lstStyle/>
          <a:p>
            <a:r>
              <a:rPr lang="en-AU" b="1" i="0" dirty="0">
                <a:effectLst/>
                <a:latin typeface="Arial" panose="020B0604020202020204" pitchFamily="34" charset="0"/>
              </a:rPr>
              <a:t>Science communication</a:t>
            </a:r>
            <a:r>
              <a:rPr lang="en-AU" b="0" i="0" dirty="0">
                <a:effectLst/>
                <a:latin typeface="Arial" panose="020B0604020202020204" pitchFamily="34" charset="0"/>
              </a:rPr>
              <a:t> is the practice of informing, educating, sharing wonderment, and raising awareness of science-related topics. </a:t>
            </a:r>
          </a:p>
          <a:p>
            <a:endParaRPr lang="en-AU" b="0" i="0" dirty="0">
              <a:effectLst/>
              <a:latin typeface="Arial" panose="020B0604020202020204" pitchFamily="34" charset="0"/>
            </a:endParaRPr>
          </a:p>
          <a:p>
            <a:r>
              <a:rPr lang="en-AU" b="1" i="0" dirty="0">
                <a:effectLst/>
                <a:latin typeface="Arial" panose="020B0604020202020204" pitchFamily="34" charset="0"/>
              </a:rPr>
              <a:t>Science communicators and audiences </a:t>
            </a:r>
            <a:r>
              <a:rPr lang="en-AU" b="0" i="0" dirty="0">
                <a:effectLst/>
                <a:latin typeface="Arial" panose="020B0604020202020204" pitchFamily="34" charset="0"/>
              </a:rPr>
              <a:t>are ambiguously defined and the expertise and level of science knowledge varies with each group.</a:t>
            </a:r>
          </a:p>
          <a:p>
            <a:endParaRPr lang="en-AU" dirty="0"/>
          </a:p>
          <a:p>
            <a:r>
              <a:rPr lang="en-AU" b="1" i="0" dirty="0">
                <a:effectLst/>
                <a:latin typeface="Arial" panose="020B0604020202020204" pitchFamily="34" charset="0"/>
              </a:rPr>
              <a:t>Science communicators</a:t>
            </a:r>
            <a:r>
              <a:rPr lang="en-AU" b="0" i="0" dirty="0">
                <a:effectLst/>
                <a:latin typeface="Arial" panose="020B0604020202020204" pitchFamily="34" charset="0"/>
              </a:rPr>
              <a:t> can </a:t>
            </a:r>
            <a:r>
              <a:rPr lang="en-AU" dirty="0">
                <a:latin typeface="Arial" panose="020B0604020202020204" pitchFamily="34" charset="0"/>
              </a:rPr>
              <a:t>use entertainment and persuasion including humour, storytelling and metaphors. </a:t>
            </a:r>
            <a:endParaRPr lang="en-AU" dirty="0"/>
          </a:p>
        </p:txBody>
      </p:sp>
      <p:pic>
        <p:nvPicPr>
          <p:cNvPr id="4098" name="Picture 2" descr="Miscellany] Science communication, writing as craft, and why new stuff  makes us (un)happy – Ana Canhoto">
            <a:extLst>
              <a:ext uri="{FF2B5EF4-FFF2-40B4-BE49-F238E27FC236}">
                <a16:creationId xmlns:a16="http://schemas.microsoft.com/office/drawing/2014/main" id="{157424D3-0761-4C2D-B34C-D265056FAC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25296" y="168877"/>
            <a:ext cx="3907210" cy="21978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close up of text on a white background&#10;&#10;Description automatically generated">
            <a:extLst>
              <a:ext uri="{FF2B5EF4-FFF2-40B4-BE49-F238E27FC236}">
                <a16:creationId xmlns:a16="http://schemas.microsoft.com/office/drawing/2014/main" id="{9B4E941F-3142-49F3-A28C-4A4EB0D8C4B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91492" y="2535560"/>
            <a:ext cx="4997459" cy="38855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E794D5-90FA-40A8-85AF-ED6CC9DD2611}"/>
              </a:ext>
            </a:extLst>
          </p:cNvPr>
          <p:cNvSpPr txBox="1"/>
          <p:nvPr/>
        </p:nvSpPr>
        <p:spPr>
          <a:xfrm>
            <a:off x="7787342" y="6421084"/>
            <a:ext cx="4145164" cy="369332"/>
          </a:xfrm>
          <a:prstGeom prst="rect">
            <a:avLst/>
          </a:prstGeom>
          <a:noFill/>
        </p:spPr>
        <p:txBody>
          <a:bodyPr wrap="square">
            <a:spAutoFit/>
          </a:bodyPr>
          <a:lstStyle/>
          <a:p>
            <a:pPr>
              <a:spcAft>
                <a:spcPts val="600"/>
              </a:spcAft>
            </a:pPr>
            <a:r>
              <a:rPr lang="en-AU" dirty="0"/>
              <a:t>By </a:t>
            </a:r>
            <a:r>
              <a:rPr lang="en-AU" dirty="0" err="1"/>
              <a:t>Spektrumdw</a:t>
            </a:r>
            <a:r>
              <a:rPr lang="en-AU" dirty="0"/>
              <a:t> - Own work, CC BY-SA 4.0</a:t>
            </a:r>
          </a:p>
        </p:txBody>
      </p:sp>
    </p:spTree>
    <p:extLst>
      <p:ext uri="{BB962C8B-B14F-4D97-AF65-F5344CB8AC3E}">
        <p14:creationId xmlns:p14="http://schemas.microsoft.com/office/powerpoint/2010/main" val="4171354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9B05-3F22-42D7-AC14-972C125D14C5}"/>
              </a:ext>
            </a:extLst>
          </p:cNvPr>
          <p:cNvSpPr>
            <a:spLocks noGrp="1"/>
          </p:cNvSpPr>
          <p:nvPr>
            <p:ph type="title"/>
          </p:nvPr>
        </p:nvSpPr>
        <p:spPr/>
        <p:txBody>
          <a:bodyPr/>
          <a:lstStyle/>
          <a:p>
            <a:r>
              <a:rPr lang="en-AU" dirty="0">
                <a:solidFill>
                  <a:srgbClr val="FF0000"/>
                </a:solidFill>
              </a:rPr>
              <a:t>Poll</a:t>
            </a:r>
          </a:p>
        </p:txBody>
      </p:sp>
      <p:sp>
        <p:nvSpPr>
          <p:cNvPr id="3" name="Content Placeholder 2">
            <a:extLst>
              <a:ext uri="{FF2B5EF4-FFF2-40B4-BE49-F238E27FC236}">
                <a16:creationId xmlns:a16="http://schemas.microsoft.com/office/drawing/2014/main" id="{EAAE32B3-9A19-472A-83E2-6E280DE65E0B}"/>
              </a:ext>
            </a:extLst>
          </p:cNvPr>
          <p:cNvSpPr>
            <a:spLocks noGrp="1"/>
          </p:cNvSpPr>
          <p:nvPr>
            <p:ph idx="1"/>
          </p:nvPr>
        </p:nvSpPr>
        <p:spPr/>
        <p:txBody>
          <a:bodyPr/>
          <a:lstStyle/>
          <a:p>
            <a:r>
              <a:rPr lang="en-AU" dirty="0"/>
              <a:t>Where is your primary source for science news? </a:t>
            </a:r>
          </a:p>
          <a:p>
            <a:pPr lvl="1"/>
            <a:r>
              <a:rPr lang="en-AU" dirty="0"/>
              <a:t>Newspaper articles (print and online)</a:t>
            </a:r>
          </a:p>
          <a:p>
            <a:pPr lvl="1"/>
            <a:r>
              <a:rPr lang="en-AU" dirty="0"/>
              <a:t>Social media</a:t>
            </a:r>
          </a:p>
          <a:p>
            <a:pPr lvl="1"/>
            <a:r>
              <a:rPr lang="en-AU" dirty="0" err="1"/>
              <a:t>OpEds</a:t>
            </a:r>
            <a:r>
              <a:rPr lang="en-AU" dirty="0"/>
              <a:t> </a:t>
            </a:r>
            <a:r>
              <a:rPr lang="en-AU" dirty="0" err="1"/>
              <a:t>eg</a:t>
            </a:r>
            <a:r>
              <a:rPr lang="en-AU" dirty="0"/>
              <a:t> The Conversation, Newspapers</a:t>
            </a:r>
          </a:p>
          <a:p>
            <a:pPr lvl="1"/>
            <a:r>
              <a:rPr lang="en-AU" dirty="0"/>
              <a:t>Scientific Journals</a:t>
            </a:r>
          </a:p>
          <a:p>
            <a:pPr lvl="1"/>
            <a:r>
              <a:rPr lang="en-AU" dirty="0"/>
              <a:t>TV news </a:t>
            </a:r>
          </a:p>
          <a:p>
            <a:pPr lvl="1"/>
            <a:r>
              <a:rPr lang="en-AU" dirty="0"/>
              <a:t>Internet</a:t>
            </a:r>
          </a:p>
          <a:p>
            <a:pPr lvl="1"/>
            <a:endParaRPr lang="en-AU" dirty="0"/>
          </a:p>
        </p:txBody>
      </p:sp>
      <p:pic>
        <p:nvPicPr>
          <p:cNvPr id="5" name="Picture 4" descr="A picture containing drawing, food&#10;&#10;Description automatically generated">
            <a:extLst>
              <a:ext uri="{FF2B5EF4-FFF2-40B4-BE49-F238E27FC236}">
                <a16:creationId xmlns:a16="http://schemas.microsoft.com/office/drawing/2014/main" id="{B422D2CF-C339-4C8A-AE81-AC7753E104B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C675EF4A-FDF8-46B9-B9F1-96161F62FDE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69329" t="19964" r="1601" b="22251"/>
          <a:stretch/>
        </p:blipFill>
        <p:spPr>
          <a:xfrm>
            <a:off x="0" y="5343306"/>
            <a:ext cx="1524000" cy="1514694"/>
          </a:xfrm>
          <a:prstGeom prst="rect">
            <a:avLst/>
          </a:prstGeom>
        </p:spPr>
      </p:pic>
    </p:spTree>
    <p:extLst>
      <p:ext uri="{BB962C8B-B14F-4D97-AF65-F5344CB8AC3E}">
        <p14:creationId xmlns:p14="http://schemas.microsoft.com/office/powerpoint/2010/main" val="59912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4FA845E4-1022-4F3F-BE2D-91C98E2EF0A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sp>
        <p:nvSpPr>
          <p:cNvPr id="2" name="Title 1">
            <a:extLst>
              <a:ext uri="{FF2B5EF4-FFF2-40B4-BE49-F238E27FC236}">
                <a16:creationId xmlns:a16="http://schemas.microsoft.com/office/drawing/2014/main" id="{BD35BE29-C0FC-4D2D-B856-9ACF2A859F00}"/>
              </a:ext>
            </a:extLst>
          </p:cNvPr>
          <p:cNvSpPr>
            <a:spLocks noGrp="1"/>
          </p:cNvSpPr>
          <p:nvPr>
            <p:ph type="title"/>
          </p:nvPr>
        </p:nvSpPr>
        <p:spPr>
          <a:xfrm>
            <a:off x="6030258" y="0"/>
            <a:ext cx="5438589" cy="1135737"/>
          </a:xfrm>
        </p:spPr>
        <p:txBody>
          <a:bodyPr>
            <a:normAutofit/>
          </a:bodyPr>
          <a:lstStyle/>
          <a:p>
            <a:r>
              <a:rPr lang="en-AU" sz="3600" dirty="0">
                <a:latin typeface="Arial" panose="020B0604020202020204" pitchFamily="34" charset="0"/>
                <a:cs typeface="Arial" panose="020B0604020202020204" pitchFamily="34" charset="0"/>
              </a:rPr>
              <a:t>Why Science Communication? </a:t>
            </a:r>
          </a:p>
        </p:txBody>
      </p:sp>
      <p:sp>
        <p:nvSpPr>
          <p:cNvPr id="3" name="Content Placeholder 2">
            <a:extLst>
              <a:ext uri="{FF2B5EF4-FFF2-40B4-BE49-F238E27FC236}">
                <a16:creationId xmlns:a16="http://schemas.microsoft.com/office/drawing/2014/main" id="{D0E17188-8BD6-425F-989F-0AE851313C75}"/>
              </a:ext>
            </a:extLst>
          </p:cNvPr>
          <p:cNvSpPr>
            <a:spLocks noGrp="1"/>
          </p:cNvSpPr>
          <p:nvPr>
            <p:ph idx="1"/>
          </p:nvPr>
        </p:nvSpPr>
        <p:spPr>
          <a:xfrm>
            <a:off x="6030258" y="1410656"/>
            <a:ext cx="6161741" cy="5306897"/>
          </a:xfrm>
        </p:spPr>
        <p:txBody>
          <a:bodyPr>
            <a:normAutofit/>
          </a:bodyPr>
          <a:lstStyle/>
          <a:p>
            <a:pPr marL="0" indent="0">
              <a:buNone/>
            </a:pPr>
            <a:endParaRPr lang="en-AU" sz="1800" b="0" i="0" dirty="0">
              <a:effectLst/>
              <a:latin typeface="Arial" panose="020B0604020202020204" pitchFamily="34" charset="0"/>
              <a:cs typeface="Arial" panose="020B0604020202020204" pitchFamily="34" charset="0"/>
            </a:endParaRPr>
          </a:p>
          <a:p>
            <a:pPr marL="0" indent="0">
              <a:buNone/>
            </a:pPr>
            <a:r>
              <a:rPr lang="en-AU" sz="1800" b="0" i="0" dirty="0">
                <a:effectLst/>
                <a:latin typeface="Arial" panose="020B0604020202020204" pitchFamily="34" charset="0"/>
                <a:cs typeface="Arial" panose="020B0604020202020204" pitchFamily="34" charset="0"/>
              </a:rPr>
              <a:t>“When scientists are able to communicate effectively beyond their peers to broader, non-scientist audiences, it builds support for science, promotes understanding of its wider relevance to society, and encourages more informed decision-making at all levels, from government to communities to individuals. It can also make science accessible to audiences that traditionally have been excluded from the process of science. It can help make science more diverse and inclusive.”</a:t>
            </a:r>
          </a:p>
          <a:p>
            <a:pPr marL="0" indent="0">
              <a:buNone/>
            </a:pPr>
            <a:endParaRPr lang="en-AU" sz="1800" b="0" i="0" dirty="0">
              <a:effectLst/>
              <a:latin typeface="Arial" panose="020B0604020202020204" pitchFamily="34" charset="0"/>
              <a:cs typeface="Arial" panose="020B0604020202020204" pitchFamily="34" charset="0"/>
            </a:endParaRPr>
          </a:p>
          <a:p>
            <a:pPr marL="0" indent="0">
              <a:buNone/>
            </a:pPr>
            <a:r>
              <a:rPr lang="en-AU" sz="1800" b="0" i="0" dirty="0">
                <a:effectLst/>
                <a:latin typeface="Arial" panose="020B0604020202020204" pitchFamily="34" charset="0"/>
                <a:cs typeface="Arial" panose="020B0604020202020204" pitchFamily="34" charset="0"/>
              </a:rPr>
              <a:t>Dr Monica </a:t>
            </a:r>
            <a:r>
              <a:rPr lang="en-AU" sz="1800" b="0" i="0" dirty="0" err="1">
                <a:effectLst/>
                <a:latin typeface="Arial" panose="020B0604020202020204" pitchFamily="34" charset="0"/>
                <a:cs typeface="Arial" panose="020B0604020202020204" pitchFamily="34" charset="0"/>
              </a:rPr>
              <a:t>Feliu-Mojer</a:t>
            </a:r>
            <a:r>
              <a:rPr lang="en-AU" sz="1800" b="0" i="0" dirty="0">
                <a:effectLst/>
                <a:latin typeface="Arial" panose="020B0604020202020204" pitchFamily="34" charset="0"/>
                <a:cs typeface="Arial" panose="020B0604020202020204" pitchFamily="34" charset="0"/>
              </a:rPr>
              <a:t>, Director of Communications and Science Outreach, </a:t>
            </a:r>
            <a:r>
              <a:rPr lang="en-AU" sz="1800" b="0" i="0" dirty="0" err="1">
                <a:effectLst/>
                <a:latin typeface="Arial" panose="020B0604020202020204" pitchFamily="34" charset="0"/>
                <a:cs typeface="Arial" panose="020B0604020202020204" pitchFamily="34" charset="0"/>
              </a:rPr>
              <a:t>Ciencia</a:t>
            </a:r>
            <a:r>
              <a:rPr lang="en-AU" sz="1800" b="0" i="0" dirty="0">
                <a:effectLst/>
                <a:latin typeface="Arial" panose="020B0604020202020204" pitchFamily="34" charset="0"/>
                <a:cs typeface="Arial" panose="020B0604020202020204" pitchFamily="34" charset="0"/>
              </a:rPr>
              <a:t> Puerto Rico</a:t>
            </a:r>
            <a:endParaRPr lang="en-AU" sz="1800" dirty="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p:txBody>
      </p:sp>
      <p:pic>
        <p:nvPicPr>
          <p:cNvPr id="4102" name="Picture 6" descr="Ballarat coronavirus numbers: active cases number down to two | The Courier  | Ballarat, VIC">
            <a:extLst>
              <a:ext uri="{FF2B5EF4-FFF2-40B4-BE49-F238E27FC236}">
                <a16:creationId xmlns:a16="http://schemas.microsoft.com/office/drawing/2014/main" id="{4DC0C65A-52E4-479E-8DB4-C8C29C482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7" r="2" b="2"/>
          <a:stretch/>
        </p:blipFill>
        <p:spPr bwMode="auto">
          <a:xfrm>
            <a:off x="-2" y="10"/>
            <a:ext cx="5779884"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2019-2020 bushfire catastrophe's impact on… | Wilderness Society">
            <a:extLst>
              <a:ext uri="{FF2B5EF4-FFF2-40B4-BE49-F238E27FC236}">
                <a16:creationId xmlns:a16="http://schemas.microsoft.com/office/drawing/2014/main" id="{D0AB26B7-C0B2-439F-89C1-1F097CDBF3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811"/>
          <a:stretch/>
        </p:blipFill>
        <p:spPr bwMode="auto">
          <a:xfrm>
            <a:off x="-2" y="3429000"/>
            <a:ext cx="577988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3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4DF9-24B1-4D66-9AC1-669E332577BE}"/>
              </a:ext>
            </a:extLst>
          </p:cNvPr>
          <p:cNvSpPr>
            <a:spLocks noGrp="1"/>
          </p:cNvSpPr>
          <p:nvPr>
            <p:ph type="title"/>
          </p:nvPr>
        </p:nvSpPr>
        <p:spPr>
          <a:xfrm>
            <a:off x="77184" y="70792"/>
            <a:ext cx="4985369" cy="1012262"/>
          </a:xfrm>
        </p:spPr>
        <p:txBody>
          <a:bodyPr>
            <a:normAutofit fontScale="90000"/>
          </a:bodyPr>
          <a:lstStyle/>
          <a:p>
            <a:r>
              <a:rPr lang="en-AU" dirty="0">
                <a:latin typeface="Arial" panose="020B0604020202020204" pitchFamily="34" charset="0"/>
                <a:cs typeface="Arial" panose="020B0604020202020204" pitchFamily="34" charset="0"/>
              </a:rPr>
              <a:t>Why Social Media?</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It’s in the numbers</a:t>
            </a:r>
          </a:p>
        </p:txBody>
      </p:sp>
      <p:pic>
        <p:nvPicPr>
          <p:cNvPr id="5" name="Picture 4">
            <a:extLst>
              <a:ext uri="{FF2B5EF4-FFF2-40B4-BE49-F238E27FC236}">
                <a16:creationId xmlns:a16="http://schemas.microsoft.com/office/drawing/2014/main" id="{FD50A5BD-447D-4913-9F1A-7E97999F1409}"/>
              </a:ext>
            </a:extLst>
          </p:cNvPr>
          <p:cNvPicPr>
            <a:picLocks noChangeAspect="1"/>
          </p:cNvPicPr>
          <p:nvPr/>
        </p:nvPicPr>
        <p:blipFill>
          <a:blip r:embed="rId2"/>
          <a:stretch>
            <a:fillRect/>
          </a:stretch>
        </p:blipFill>
        <p:spPr>
          <a:xfrm>
            <a:off x="4782748" y="0"/>
            <a:ext cx="7468246" cy="6858000"/>
          </a:xfrm>
          <a:prstGeom prst="rect">
            <a:avLst/>
          </a:prstGeom>
        </p:spPr>
      </p:pic>
      <p:grpSp>
        <p:nvGrpSpPr>
          <p:cNvPr id="12" name="Group 11">
            <a:extLst>
              <a:ext uri="{FF2B5EF4-FFF2-40B4-BE49-F238E27FC236}">
                <a16:creationId xmlns:a16="http://schemas.microsoft.com/office/drawing/2014/main" id="{5C28C7D0-1FE9-4F08-8F43-F686D252D223}"/>
              </a:ext>
            </a:extLst>
          </p:cNvPr>
          <p:cNvGrpSpPr/>
          <p:nvPr/>
        </p:nvGrpSpPr>
        <p:grpSpPr>
          <a:xfrm>
            <a:off x="172810" y="734652"/>
            <a:ext cx="11376329" cy="5988860"/>
            <a:chOff x="172810" y="734652"/>
            <a:chExt cx="11376329" cy="5988860"/>
          </a:xfrm>
        </p:grpSpPr>
        <p:pic>
          <p:nvPicPr>
            <p:cNvPr id="8" name="Picture 7">
              <a:extLst>
                <a:ext uri="{FF2B5EF4-FFF2-40B4-BE49-F238E27FC236}">
                  <a16:creationId xmlns:a16="http://schemas.microsoft.com/office/drawing/2014/main" id="{37DA4F15-3517-4A02-95F6-8312876A56DC}"/>
                </a:ext>
              </a:extLst>
            </p:cNvPr>
            <p:cNvPicPr>
              <a:picLocks noChangeAspect="1"/>
            </p:cNvPicPr>
            <p:nvPr/>
          </p:nvPicPr>
          <p:blipFill rotWithShape="1">
            <a:blip r:embed="rId2"/>
            <a:srcRect l="21679" t="23498" r="26028" b="26867"/>
            <a:stretch/>
          </p:blipFill>
          <p:spPr>
            <a:xfrm>
              <a:off x="5366615" y="734652"/>
              <a:ext cx="6182524" cy="5388696"/>
            </a:xfrm>
            <a:prstGeom prst="rect">
              <a:avLst/>
            </a:prstGeom>
          </p:spPr>
        </p:pic>
        <p:sp>
          <p:nvSpPr>
            <p:cNvPr id="9" name="TextBox 8">
              <a:extLst>
                <a:ext uri="{FF2B5EF4-FFF2-40B4-BE49-F238E27FC236}">
                  <a16:creationId xmlns:a16="http://schemas.microsoft.com/office/drawing/2014/main" id="{4CA76E14-E08B-48A4-9373-DE50679CF83A}"/>
                </a:ext>
              </a:extLst>
            </p:cNvPr>
            <p:cNvSpPr txBox="1"/>
            <p:nvPr/>
          </p:nvSpPr>
          <p:spPr>
            <a:xfrm>
              <a:off x="172810" y="3614969"/>
              <a:ext cx="4901871" cy="3108543"/>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And as scientists this is particularly concerning </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35% have reacted to something that was actually </a:t>
              </a:r>
              <a:r>
                <a:rPr lang="en-AU" sz="2800" b="1" dirty="0">
                  <a:latin typeface="Arial" panose="020B0604020202020204" pitchFamily="34" charset="0"/>
                  <a:cs typeface="Arial" panose="020B0604020202020204" pitchFamily="34" charset="0"/>
                </a:rPr>
                <a:t>fake news</a:t>
              </a:r>
            </a:p>
            <a:p>
              <a:pPr marL="285750" indent="-28575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3D7CAA51-38CF-4BFB-AA5E-00CABA03B9C3}"/>
              </a:ext>
            </a:extLst>
          </p:cNvPr>
          <p:cNvSpPr txBox="1"/>
          <p:nvPr/>
        </p:nvSpPr>
        <p:spPr>
          <a:xfrm>
            <a:off x="160682" y="1339823"/>
            <a:ext cx="4479575" cy="1815882"/>
          </a:xfrm>
          <a:prstGeom prst="rect">
            <a:avLst/>
          </a:prstGeom>
          <a:noFill/>
        </p:spPr>
        <p:txBody>
          <a:bodyPr wrap="square" rtlCol="0">
            <a:spAutoFit/>
          </a:bodyPr>
          <a:lstStyle/>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79% use social media</a:t>
            </a:r>
          </a:p>
          <a:p>
            <a:pPr marL="285750" indent="-28575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31% check socials more than 10 times a day</a:t>
            </a:r>
          </a:p>
        </p:txBody>
      </p:sp>
      <p:sp>
        <p:nvSpPr>
          <p:cNvPr id="14" name="TextBox 13">
            <a:extLst>
              <a:ext uri="{FF2B5EF4-FFF2-40B4-BE49-F238E27FC236}">
                <a16:creationId xmlns:a16="http://schemas.microsoft.com/office/drawing/2014/main" id="{771E97B4-8880-4EB5-93C9-C1D3147E375C}"/>
              </a:ext>
            </a:extLst>
          </p:cNvPr>
          <p:cNvSpPr txBox="1"/>
          <p:nvPr/>
        </p:nvSpPr>
        <p:spPr>
          <a:xfrm>
            <a:off x="143313" y="6123348"/>
            <a:ext cx="4901871" cy="600164"/>
          </a:xfrm>
          <a:prstGeom prst="rect">
            <a:avLst/>
          </a:prstGeom>
          <a:noFill/>
        </p:spPr>
        <p:txBody>
          <a:bodyPr wrap="square">
            <a:spAutoFit/>
          </a:bodyPr>
          <a:lstStyle/>
          <a:p>
            <a:r>
              <a:rPr lang="en-AU" sz="1100" dirty="0">
                <a:latin typeface="Arial" panose="020B0604020202020204" pitchFamily="34" charset="0"/>
                <a:cs typeface="Arial" panose="020B0604020202020204" pitchFamily="34" charset="0"/>
              </a:rPr>
              <a:t>https://2k5zke3drtv7fuwec1mzuxgv-wpengine.netdna-ssl.com/wp-content/uploads/2020/07/Yellow-Social-Media-Report-2020-Consumer-Fun-Facts.pdf</a:t>
            </a:r>
          </a:p>
        </p:txBody>
      </p:sp>
    </p:spTree>
    <p:extLst>
      <p:ext uri="{BB962C8B-B14F-4D97-AF65-F5344CB8AC3E}">
        <p14:creationId xmlns:p14="http://schemas.microsoft.com/office/powerpoint/2010/main" val="37737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D006F805-AAB3-4CC9-B027-137AA1C5065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37417"/>
          <a:stretch/>
        </p:blipFill>
        <p:spPr>
          <a:xfrm>
            <a:off x="10387106" y="5417048"/>
            <a:ext cx="1798917" cy="1437225"/>
          </a:xfrm>
          <a:prstGeom prst="rect">
            <a:avLst/>
          </a:prstGeom>
        </p:spPr>
      </p:pic>
      <p:sp>
        <p:nvSpPr>
          <p:cNvPr id="2" name="Title 1">
            <a:extLst>
              <a:ext uri="{FF2B5EF4-FFF2-40B4-BE49-F238E27FC236}">
                <a16:creationId xmlns:a16="http://schemas.microsoft.com/office/drawing/2014/main" id="{72679A3B-F0AD-4F08-8E28-2650A9954085}"/>
              </a:ext>
            </a:extLst>
          </p:cNvPr>
          <p:cNvSpPr>
            <a:spLocks noGrp="1"/>
          </p:cNvSpPr>
          <p:nvPr>
            <p:ph type="title"/>
          </p:nvPr>
        </p:nvSpPr>
        <p:spPr>
          <a:xfrm>
            <a:off x="191246" y="108416"/>
            <a:ext cx="11719859" cy="477557"/>
          </a:xfrm>
        </p:spPr>
        <p:txBody>
          <a:bodyPr>
            <a:noAutofit/>
          </a:bodyPr>
          <a:lstStyle/>
          <a:p>
            <a:r>
              <a:rPr lang="en-AU" dirty="0"/>
              <a:t>Why science communication via social media?</a:t>
            </a:r>
          </a:p>
        </p:txBody>
      </p:sp>
      <p:sp>
        <p:nvSpPr>
          <p:cNvPr id="3" name="Content Placeholder 2">
            <a:extLst>
              <a:ext uri="{FF2B5EF4-FFF2-40B4-BE49-F238E27FC236}">
                <a16:creationId xmlns:a16="http://schemas.microsoft.com/office/drawing/2014/main" id="{76667AD9-AE26-4B88-AEE9-9F0B2DF95EBC}"/>
              </a:ext>
            </a:extLst>
          </p:cNvPr>
          <p:cNvSpPr>
            <a:spLocks noGrp="1"/>
          </p:cNvSpPr>
          <p:nvPr>
            <p:ph idx="1"/>
          </p:nvPr>
        </p:nvSpPr>
        <p:spPr>
          <a:xfrm>
            <a:off x="4507107" y="905417"/>
            <a:ext cx="7403999" cy="5871739"/>
          </a:xfrm>
        </p:spPr>
        <p:txBody>
          <a:bodyPr>
            <a:normAutofit fontScale="92500" lnSpcReduction="20000"/>
          </a:bodyPr>
          <a:lstStyle/>
          <a:p>
            <a:pPr marL="0" indent="0">
              <a:buNone/>
            </a:pPr>
            <a:r>
              <a:rPr lang="en-AU" sz="3600" dirty="0"/>
              <a:t>It allows you to </a:t>
            </a:r>
          </a:p>
          <a:p>
            <a:pPr marL="717550" lvl="1" indent="-358775"/>
            <a:r>
              <a:rPr lang="en-AU" sz="3000" dirty="0"/>
              <a:t>Create your own online presence that you can manage, on your terms </a:t>
            </a:r>
          </a:p>
          <a:p>
            <a:pPr marL="717550" lvl="1" indent="-358775"/>
            <a:endParaRPr lang="en-AU" sz="1700" dirty="0"/>
          </a:p>
          <a:p>
            <a:pPr marL="717550" lvl="1" indent="-358775"/>
            <a:r>
              <a:rPr lang="en-AU" sz="3000" dirty="0"/>
              <a:t>Build relationships and connect with peers, other researchers, potential employees and the interested public  </a:t>
            </a:r>
          </a:p>
          <a:p>
            <a:pPr marL="717550" lvl="1" indent="-358775"/>
            <a:endParaRPr lang="en-AU" sz="1700" dirty="0"/>
          </a:p>
          <a:p>
            <a:pPr marL="717550" lvl="1" indent="-358775"/>
            <a:r>
              <a:rPr lang="en-AU" sz="3000" dirty="0"/>
              <a:t>Keep people up to date with your research or news in your field of science, and allow them to offer their comments, support and ideas  </a:t>
            </a:r>
          </a:p>
          <a:p>
            <a:pPr marL="717550" lvl="1" indent="-358775">
              <a:buNone/>
            </a:pPr>
            <a:endParaRPr lang="en-AU" sz="1700" dirty="0"/>
          </a:p>
          <a:p>
            <a:pPr marL="717550" lvl="1" indent="-358775"/>
            <a:r>
              <a:rPr lang="en-AU" sz="3000" dirty="0"/>
              <a:t>Inspire others to become interested and involved in science  </a:t>
            </a:r>
            <a:endParaRPr lang="en-AU" sz="1700" dirty="0"/>
          </a:p>
          <a:p>
            <a:pPr marL="717550" lvl="1" indent="-358775"/>
            <a:endParaRPr lang="en-AU" sz="1700" dirty="0"/>
          </a:p>
          <a:p>
            <a:pPr marL="717550" lvl="1" indent="-358775"/>
            <a:r>
              <a:rPr lang="en-AU" sz="3000" dirty="0"/>
              <a:t>Source, share and securely archive content that interests you</a:t>
            </a:r>
            <a:endParaRPr lang="en-AU" dirty="0"/>
          </a:p>
        </p:txBody>
      </p:sp>
      <p:pic>
        <p:nvPicPr>
          <p:cNvPr id="5124" name="Picture 4" descr="Research Refined -- Knock, Knock, It's SciComm Calling!">
            <a:extLst>
              <a:ext uri="{FF2B5EF4-FFF2-40B4-BE49-F238E27FC236}">
                <a16:creationId xmlns:a16="http://schemas.microsoft.com/office/drawing/2014/main" id="{7B39B4EE-5FE3-47DC-9A51-4D064B7C4D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7"/>
          <a:stretch/>
        </p:blipFill>
        <p:spPr bwMode="auto">
          <a:xfrm>
            <a:off x="107576" y="3038318"/>
            <a:ext cx="3992476" cy="3827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Importance of Science Communication">
            <a:extLst>
              <a:ext uri="{FF2B5EF4-FFF2-40B4-BE49-F238E27FC236}">
                <a16:creationId xmlns:a16="http://schemas.microsoft.com/office/drawing/2014/main" id="{F5E3A5AA-A9C5-4C25-9122-C7E13EE30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76" y="591701"/>
            <a:ext cx="3992476" cy="292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3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truck driving down a dirt road&#10;&#10;Description automatically generated">
            <a:extLst>
              <a:ext uri="{FF2B5EF4-FFF2-40B4-BE49-F238E27FC236}">
                <a16:creationId xmlns:a16="http://schemas.microsoft.com/office/drawing/2014/main" id="{68A8B004-82D2-451E-A1A1-3C93EF37D99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 b="555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close up of a dry grass field&#10;&#10;Description automatically generated">
            <a:extLst>
              <a:ext uri="{FF2B5EF4-FFF2-40B4-BE49-F238E27FC236}">
                <a16:creationId xmlns:a16="http://schemas.microsoft.com/office/drawing/2014/main" id="{AE68FE25-ED24-4B1B-A5F3-1024ABE8A19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9308" r="-2" b="1930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D518332F-2096-443D-9A57-E0E2E83C2784}"/>
              </a:ext>
            </a:extLst>
          </p:cNvPr>
          <p:cNvSpPr>
            <a:spLocks noGrp="1"/>
          </p:cNvSpPr>
          <p:nvPr>
            <p:ph type="title"/>
          </p:nvPr>
        </p:nvSpPr>
        <p:spPr>
          <a:xfrm>
            <a:off x="50223" y="178218"/>
            <a:ext cx="4832802" cy="1243584"/>
          </a:xfrm>
        </p:spPr>
        <p:txBody>
          <a:bodyPr>
            <a:normAutofit/>
          </a:bodyPr>
          <a:lstStyle/>
          <a:p>
            <a:r>
              <a:rPr lang="en-AU" sz="3400" dirty="0">
                <a:latin typeface="Arial" panose="020B0604020202020204" pitchFamily="34" charset="0"/>
                <a:cs typeface="Arial" panose="020B0604020202020204" pitchFamily="34" charset="0"/>
              </a:rPr>
              <a:t>But I don’t have anything to say</a:t>
            </a:r>
          </a:p>
        </p:txBody>
      </p:sp>
      <p:sp>
        <p:nvSpPr>
          <p:cNvPr id="3" name="Content Placeholder 2">
            <a:extLst>
              <a:ext uri="{FF2B5EF4-FFF2-40B4-BE49-F238E27FC236}">
                <a16:creationId xmlns:a16="http://schemas.microsoft.com/office/drawing/2014/main" id="{87425FE8-2A2B-4CD9-806A-80B4A62C7F41}"/>
              </a:ext>
            </a:extLst>
          </p:cNvPr>
          <p:cNvSpPr>
            <a:spLocks noGrp="1"/>
          </p:cNvSpPr>
          <p:nvPr>
            <p:ph idx="1"/>
          </p:nvPr>
        </p:nvSpPr>
        <p:spPr>
          <a:xfrm>
            <a:off x="208997" y="1392195"/>
            <a:ext cx="6167897" cy="5355245"/>
          </a:xfrm>
        </p:spPr>
        <p:txBody>
          <a:bodyPr>
            <a:normAutofit lnSpcReduction="10000"/>
          </a:bodyPr>
          <a:lstStyle/>
          <a:p>
            <a:r>
              <a:rPr lang="en-AU" sz="2400" dirty="0">
                <a:latin typeface="Arial" panose="020B0604020202020204" pitchFamily="34" charset="0"/>
                <a:cs typeface="Arial" panose="020B0604020202020204" pitchFamily="34" charset="0"/>
              </a:rPr>
              <a:t>Share</a:t>
            </a:r>
            <a:r>
              <a:rPr lang="en-AU" sz="2000" dirty="0">
                <a:latin typeface="Arial" panose="020B0604020202020204" pitchFamily="34" charset="0"/>
                <a:cs typeface="Arial" panose="020B0604020202020204" pitchFamily="34" charset="0"/>
              </a:rPr>
              <a:t> </a:t>
            </a:r>
          </a:p>
          <a:p>
            <a:pPr lvl="1"/>
            <a:r>
              <a:rPr lang="en-AU" sz="2000" dirty="0">
                <a:latin typeface="Arial" panose="020B0604020202020204" pitchFamily="34" charset="0"/>
                <a:cs typeface="Arial" panose="020B0604020202020204" pitchFamily="34" charset="0"/>
              </a:rPr>
              <a:t>Your science and research</a:t>
            </a:r>
          </a:p>
          <a:p>
            <a:pPr lvl="1"/>
            <a:r>
              <a:rPr lang="en-AU" sz="2000" dirty="0">
                <a:latin typeface="Arial" panose="020B0604020202020204" pitchFamily="34" charset="0"/>
                <a:cs typeface="Arial" panose="020B0604020202020204" pitchFamily="34" charset="0"/>
              </a:rPr>
              <a:t>Just don’t spoil the publishable results</a:t>
            </a:r>
          </a:p>
          <a:p>
            <a:r>
              <a:rPr lang="en-AU" sz="2400" dirty="0">
                <a:latin typeface="Arial" panose="020B0604020202020204" pitchFamily="34" charset="0"/>
                <a:cs typeface="Arial" panose="020B0604020202020204" pitchFamily="34" charset="0"/>
              </a:rPr>
              <a:t>Build  </a:t>
            </a:r>
          </a:p>
          <a:p>
            <a:pPr lvl="1"/>
            <a:r>
              <a:rPr lang="en-AU" sz="2000" dirty="0">
                <a:latin typeface="Arial" panose="020B0604020202020204" pitchFamily="34" charset="0"/>
                <a:cs typeface="Arial" panose="020B0604020202020204" pitchFamily="34" charset="0"/>
              </a:rPr>
              <a:t>Your professional profile</a:t>
            </a:r>
          </a:p>
          <a:p>
            <a:pPr lvl="1"/>
            <a:r>
              <a:rPr lang="en-AU" sz="2000" dirty="0">
                <a:latin typeface="Arial" panose="020B0604020202020204" pitchFamily="34" charset="0"/>
                <a:cs typeface="Arial" panose="020B0604020202020204" pitchFamily="34" charset="0"/>
              </a:rPr>
              <a:t>Your employers profile</a:t>
            </a:r>
          </a:p>
          <a:p>
            <a:pPr lvl="1"/>
            <a:r>
              <a:rPr lang="en-AU" sz="2000" dirty="0">
                <a:latin typeface="Arial" panose="020B0604020202020204" pitchFamily="34" charset="0"/>
                <a:cs typeface="Arial" panose="020B0604020202020204" pitchFamily="34" charset="0"/>
              </a:rPr>
              <a:t>Interest in your research</a:t>
            </a:r>
          </a:p>
          <a:p>
            <a:pPr lvl="1"/>
            <a:r>
              <a:rPr lang="en-AU" sz="2000" dirty="0">
                <a:latin typeface="Arial" panose="020B0604020202020204" pitchFamily="34" charset="0"/>
                <a:cs typeface="Arial" panose="020B0604020202020204" pitchFamily="34" charset="0"/>
              </a:rPr>
              <a:t>Pre-interest for your publication </a:t>
            </a:r>
          </a:p>
          <a:p>
            <a:pPr lvl="1"/>
            <a:r>
              <a:rPr lang="en-AU" sz="2000" dirty="0">
                <a:latin typeface="Arial" panose="020B0604020202020204" pitchFamily="34" charset="0"/>
                <a:cs typeface="Arial" panose="020B0604020202020204" pitchFamily="34" charset="0"/>
              </a:rPr>
              <a:t>Interest for your event/presentation/webinar/ society </a:t>
            </a:r>
          </a:p>
          <a:p>
            <a:r>
              <a:rPr lang="en-AU" sz="2400" dirty="0">
                <a:latin typeface="Arial" panose="020B0604020202020204" pitchFamily="34" charset="0"/>
                <a:cs typeface="Arial" panose="020B0604020202020204" pitchFamily="34" charset="0"/>
              </a:rPr>
              <a:t>Reshare</a:t>
            </a:r>
          </a:p>
          <a:p>
            <a:pPr lvl="1"/>
            <a:r>
              <a:rPr lang="en-AU" sz="2000" dirty="0">
                <a:latin typeface="Arial" panose="020B0604020202020204" pitchFamily="34" charset="0"/>
                <a:cs typeface="Arial" panose="020B0604020202020204" pitchFamily="34" charset="0"/>
              </a:rPr>
              <a:t>Interesting articles</a:t>
            </a:r>
          </a:p>
          <a:p>
            <a:pPr lvl="1"/>
            <a:r>
              <a:rPr lang="en-AU" sz="2000" dirty="0">
                <a:latin typeface="Arial" panose="020B0604020202020204" pitchFamily="34" charset="0"/>
                <a:cs typeface="Arial" panose="020B0604020202020204" pitchFamily="34" charset="0"/>
              </a:rPr>
              <a:t>Colleague’s posts</a:t>
            </a:r>
          </a:p>
          <a:p>
            <a:r>
              <a:rPr lang="en-AU" sz="2400" dirty="0">
                <a:latin typeface="Arial" panose="020B0604020202020204" pitchFamily="34" charset="0"/>
                <a:cs typeface="Arial" panose="020B0604020202020204" pitchFamily="34" charset="0"/>
              </a:rPr>
              <a:t>Interact</a:t>
            </a:r>
          </a:p>
          <a:p>
            <a:pPr lvl="1"/>
            <a:r>
              <a:rPr lang="en-AU" sz="2000" dirty="0">
                <a:latin typeface="Arial" panose="020B0604020202020204" pitchFamily="34" charset="0"/>
                <a:cs typeface="Arial" panose="020B0604020202020204" pitchFamily="34" charset="0"/>
              </a:rPr>
              <a:t>Respond to comments</a:t>
            </a:r>
          </a:p>
          <a:p>
            <a:pPr lvl="1"/>
            <a:r>
              <a:rPr lang="en-AU" sz="2000" dirty="0">
                <a:latin typeface="Arial" panose="020B0604020202020204" pitchFamily="34" charset="0"/>
                <a:cs typeface="Arial" panose="020B0604020202020204" pitchFamily="34" charset="0"/>
              </a:rPr>
              <a:t>Comment on others posts</a:t>
            </a:r>
          </a:p>
          <a:p>
            <a:pPr lvl="1"/>
            <a:endParaRPr lang="en-AU" sz="2000" dirty="0">
              <a:latin typeface="Arial" panose="020B0604020202020204" pitchFamily="34" charset="0"/>
              <a:cs typeface="Arial" panose="020B0604020202020204" pitchFamily="34" charset="0"/>
            </a:endParaRPr>
          </a:p>
          <a:p>
            <a:pPr lvl="1"/>
            <a:endParaRPr lang="en-AU" sz="2000" dirty="0">
              <a:latin typeface="Arial" panose="020B0604020202020204" pitchFamily="34" charset="0"/>
              <a:cs typeface="Arial" panose="020B0604020202020204" pitchFamily="34" charset="0"/>
            </a:endParaRPr>
          </a:p>
          <a:p>
            <a:pPr lvl="1"/>
            <a:endParaRPr lang="en-AU" sz="2000" dirty="0">
              <a:latin typeface="Arial" panose="020B0604020202020204" pitchFamily="34" charset="0"/>
              <a:cs typeface="Arial" panose="020B0604020202020204" pitchFamily="34" charset="0"/>
            </a:endParaRPr>
          </a:p>
          <a:p>
            <a:pPr lvl="1"/>
            <a:endParaRPr lang="en-AU" sz="2000" dirty="0">
              <a:latin typeface="Arial" panose="020B0604020202020204" pitchFamily="34" charset="0"/>
              <a:cs typeface="Arial" panose="020B0604020202020204" pitchFamily="34" charset="0"/>
            </a:endParaRPr>
          </a:p>
          <a:p>
            <a:pPr lvl="1"/>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862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TotalTime>
  <Words>1982</Words>
  <Application>Microsoft Office PowerPoint</Application>
  <PresentationFormat>Widescreen</PresentationFormat>
  <Paragraphs>287</Paragraphs>
  <Slides>36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Neue Plak</vt:lpstr>
      <vt:lpstr>Open Sans</vt:lpstr>
      <vt:lpstr>Open Sans</vt:lpstr>
      <vt:lpstr>Office Theme</vt:lpstr>
      <vt:lpstr>Effective use of Social media; its more than shameless self-promotion!</vt:lpstr>
      <vt:lpstr>PowerPoint Presentation</vt:lpstr>
      <vt:lpstr>Poll </vt:lpstr>
      <vt:lpstr>Science Communication</vt:lpstr>
      <vt:lpstr>Poll</vt:lpstr>
      <vt:lpstr>Why Science Communication? </vt:lpstr>
      <vt:lpstr>Why Social Media? It’s in the numbers</vt:lpstr>
      <vt:lpstr>Why science communication via social media?</vt:lpstr>
      <vt:lpstr>But I don’t have anything to say</vt:lpstr>
      <vt:lpstr>PowerPoint Presentation</vt:lpstr>
      <vt:lpstr>Who do you want to be online?</vt:lpstr>
      <vt:lpstr>Know your brand and message </vt:lpstr>
      <vt:lpstr>PowerPoint Presentation</vt:lpstr>
      <vt:lpstr>Tagging </vt:lpstr>
      <vt:lpstr>PowerPoint Presentation</vt:lpstr>
      <vt:lpstr>PowerPoint Presentation</vt:lpstr>
      <vt:lpstr>Poll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vt:lpstr>
      <vt:lpstr>Composing a Post</vt:lpstr>
      <vt:lpstr>Advertising publications</vt:lpstr>
      <vt:lpstr>Advertising events – presentations, webinars etc</vt:lpstr>
      <vt:lpstr>Advertising events – presentations, webinars etc</vt:lpstr>
      <vt:lpstr>Advertising events – presentations, webinars etc</vt:lpstr>
      <vt:lpstr>Native posting</vt:lpstr>
      <vt:lpstr>Finding content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use of Social media; its more than shameless self-promotion!</dc:title>
  <dc:creator>Verity</dc:creator>
  <cp:lastModifiedBy>Verity</cp:lastModifiedBy>
  <cp:revision>34</cp:revision>
  <dcterms:created xsi:type="dcterms:W3CDTF">2020-09-08T08:18:06Z</dcterms:created>
  <dcterms:modified xsi:type="dcterms:W3CDTF">2020-09-10T02:34:19Z</dcterms:modified>
</cp:coreProperties>
</file>